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6" r:id="rId3"/>
    <p:sldId id="282" r:id="rId4"/>
    <p:sldId id="275" r:id="rId5"/>
    <p:sldId id="283" r:id="rId6"/>
    <p:sldId id="284" r:id="rId7"/>
    <p:sldId id="285" r:id="rId8"/>
    <p:sldId id="288" r:id="rId9"/>
    <p:sldId id="286" r:id="rId10"/>
    <p:sldId id="287" r:id="rId11"/>
    <p:sldId id="289" r:id="rId12"/>
    <p:sldId id="291" r:id="rId13"/>
    <p:sldId id="290" r:id="rId14"/>
    <p:sldId id="292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3" r:id="rId31"/>
    <p:sldId id="274" r:id="rId32"/>
    <p:sldId id="277" r:id="rId33"/>
    <p:sldId id="278" r:id="rId34"/>
    <p:sldId id="279" r:id="rId35"/>
    <p:sldId id="280" r:id="rId36"/>
    <p:sldId id="281" r:id="rId37"/>
    <p:sldId id="272" r:id="rId38"/>
    <p:sldId id="293" r:id="rId3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6C08F-5866-4BC8-966D-90B49027478F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4DE52-9D1E-4CF0-83DB-66590BDEDF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2288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4DE52-9D1E-4CF0-83DB-66590BDEDF93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7180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4DE52-9D1E-4CF0-83DB-66590BDEDF93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715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39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6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122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821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893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488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290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764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969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854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095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E8181-2AA8-4F2C-A22B-02A2EAF676E7}" type="datetimeFigureOut">
              <a:rPr lang="tr-TR" smtClean="0"/>
              <a:t>12.03.2022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8764B-F5CD-4EC7-9742-46DA41CBD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807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talk.org/index.php?topic=137.0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ecord_(computer_science)" TargetMode="External"/><Relationship Id="rId5" Type="http://schemas.openxmlformats.org/officeDocument/2006/relationships/hyperlink" Target="https://tr.wikipedia.org/wiki/Kriptografi" TargetMode="Externa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/index.php?title=W._Scott_Stornetta&amp;action=edit&amp;redlink=1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tr.wikipedia.org/w/index.php?title=Stuart_Haber&amp;action=edit&amp;redlink=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tr.wikipedia.org/wiki/Satoshi_Nakamot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itcoin Network GIF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02" y="0"/>
            <a:ext cx="12223302" cy="688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678458" y="294901"/>
            <a:ext cx="9144000" cy="2387600"/>
          </a:xfrm>
          <a:effectLst>
            <a:glow>
              <a:schemeClr val="accent4">
                <a:alpha val="40000"/>
              </a:schemeClr>
            </a:glow>
          </a:effectLst>
        </p:spPr>
        <p:txBody>
          <a:bodyPr/>
          <a:lstStyle/>
          <a:p>
            <a:r>
              <a:rPr lang="tr-TR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Bahnschrift SemiCondensed" panose="020B0502040204020203" pitchFamily="34" charset="0"/>
              </a:rPr>
              <a:t>Blokzincir</a:t>
            </a:r>
            <a:r>
              <a:rPr lang="tr-TR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Bahnschrift SemiCondensed" panose="020B0502040204020203" pitchFamily="34" charset="0"/>
              </a:rPr>
              <a:t> Teknolojisi ve Kripto Varlıklar</a:t>
            </a:r>
            <a:endParaRPr lang="tr-TR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Bahnschrift SemiCondensed" panose="020B0502040204020203" pitchFamily="34" charset="0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00005" y="5667557"/>
            <a:ext cx="9144000" cy="1655762"/>
          </a:xfrm>
        </p:spPr>
        <p:txBody>
          <a:bodyPr>
            <a:normAutofit/>
          </a:bodyPr>
          <a:lstStyle/>
          <a:p>
            <a:r>
              <a:rPr lang="tr-TR" sz="2800" b="1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ahnschrift SemiCondensed" panose="020B0502040204020203" pitchFamily="34" charset="0"/>
              </a:rPr>
              <a:t>Doç.Dr</a:t>
            </a:r>
            <a:r>
              <a:rPr lang="tr-TR" sz="2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ahnschrift SemiCondensed" panose="020B0502040204020203" pitchFamily="34" charset="0"/>
              </a:rPr>
              <a:t>. Özal YILDIRIM</a:t>
            </a:r>
            <a:br>
              <a:rPr lang="tr-TR" sz="2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ahnschrift SemiCondensed" panose="020B0502040204020203" pitchFamily="34" charset="0"/>
              </a:rPr>
            </a:br>
            <a:r>
              <a:rPr lang="tr-TR" sz="2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ahnschrift SemiCondensed" panose="020B0502040204020203" pitchFamily="34" charset="0"/>
              </a:rPr>
              <a:t>Fırat Üniversitesi Teknoloji Fakültesi Yazılım Müh.</a:t>
            </a:r>
            <a:endParaRPr lang="tr-TR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85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703465" y="225758"/>
            <a:ext cx="5862526" cy="1325563"/>
          </a:xfrm>
        </p:spPr>
        <p:txBody>
          <a:bodyPr/>
          <a:lstStyle/>
          <a:p>
            <a:r>
              <a:rPr lang="tr-TR" b="1" dirty="0" smtClean="0">
                <a:latin typeface="Bahnschrift Condensed" panose="020B0502040204020203" pitchFamily="34" charset="0"/>
              </a:rPr>
              <a:t>KAYIT TUTMA</a:t>
            </a:r>
            <a:endParaRPr lang="tr-TR" b="1" dirty="0">
              <a:latin typeface="Bahnschrift Condensed" panose="020B0502040204020203" pitchFamily="34" charset="0"/>
            </a:endParaRPr>
          </a:p>
        </p:txBody>
      </p:sp>
      <p:sp>
        <p:nvSpPr>
          <p:cNvPr id="4" name="Google Shape;502;p53"/>
          <p:cNvSpPr txBox="1">
            <a:spLocks/>
          </p:cNvSpPr>
          <p:nvPr/>
        </p:nvSpPr>
        <p:spPr>
          <a:xfrm>
            <a:off x="284407" y="2668242"/>
            <a:ext cx="4161309" cy="1836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sz="2000" dirty="0" smtClean="0">
                <a:latin typeface="Proxima Nova"/>
                <a:ea typeface="Proxima Nova"/>
                <a:cs typeface="Proxima Nova"/>
                <a:sym typeface="Proxima Nova"/>
              </a:rPr>
              <a:t>İşlemleri bloklar halinde derler ve bir blok zincirinde saklarız.</a:t>
            </a:r>
          </a:p>
          <a:p>
            <a:pPr marL="114300" indent="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endParaRPr lang="tr-TR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 indent="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endParaRPr lang="tr-TR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4290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İsteyen Herkeste</a:t>
            </a:r>
            <a:r>
              <a:rPr lang="tr-TR" sz="2000" dirty="0" smtClean="0">
                <a:latin typeface="Proxima Nova"/>
                <a:ea typeface="Proxima Nova"/>
                <a:cs typeface="Proxima Nova"/>
                <a:sym typeface="Proxima Nova"/>
              </a:rPr>
              <a:t> blok zincirinin bir kopyası vardır</a:t>
            </a:r>
          </a:p>
          <a:p>
            <a:pPr marL="457200" indent="-34290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Proxima Nova"/>
              <a:buChar char="●"/>
            </a:pPr>
            <a:endParaRPr lang="tr-TR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just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sz="2000" dirty="0">
                <a:latin typeface="Proxima Nova"/>
                <a:ea typeface="Proxima Nova"/>
                <a:cs typeface="Proxima Nova"/>
                <a:sym typeface="Proxima Nova"/>
              </a:rPr>
              <a:t>Tüm bu işlemleri nasıl saklıyoruz</a:t>
            </a:r>
            <a:r>
              <a:rPr lang="tr-TR" sz="2000" dirty="0" smtClean="0">
                <a:latin typeface="Proxima Nova"/>
                <a:ea typeface="Proxima Nova"/>
                <a:cs typeface="Proxima Nova"/>
                <a:sym typeface="Proxima Nova"/>
              </a:rPr>
              <a:t>? (dağıtık </a:t>
            </a:r>
            <a:r>
              <a:rPr lang="tr-TR" sz="2000" dirty="0" err="1" smtClean="0">
                <a:latin typeface="Proxima Nova"/>
                <a:ea typeface="Proxima Nova"/>
                <a:cs typeface="Proxima Nova"/>
                <a:sym typeface="Proxima Nova"/>
              </a:rPr>
              <a:t>veritabanı</a:t>
            </a:r>
            <a:r>
              <a:rPr lang="tr-TR" sz="20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lang="tr-TR"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507;p53"/>
          <p:cNvSpPr/>
          <p:nvPr/>
        </p:nvSpPr>
        <p:spPr>
          <a:xfrm>
            <a:off x="5657331" y="3228862"/>
            <a:ext cx="869700" cy="8694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Satoshi</a:t>
            </a:r>
            <a:endParaRPr sz="1200" dirty="0"/>
          </a:p>
        </p:txBody>
      </p:sp>
      <p:sp>
        <p:nvSpPr>
          <p:cNvPr id="6" name="Google Shape;508;p53"/>
          <p:cNvSpPr/>
          <p:nvPr/>
        </p:nvSpPr>
        <p:spPr>
          <a:xfrm>
            <a:off x="6943888" y="2077954"/>
            <a:ext cx="869700" cy="8694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Nuray</a:t>
            </a:r>
            <a:endParaRPr sz="500" dirty="0"/>
          </a:p>
        </p:txBody>
      </p:sp>
      <p:sp>
        <p:nvSpPr>
          <p:cNvPr id="7" name="Google Shape;509;p53"/>
          <p:cNvSpPr/>
          <p:nvPr/>
        </p:nvSpPr>
        <p:spPr>
          <a:xfrm>
            <a:off x="8824595" y="2411142"/>
            <a:ext cx="869700" cy="86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Ali</a:t>
            </a:r>
            <a:endParaRPr sz="500" dirty="0"/>
          </a:p>
        </p:txBody>
      </p:sp>
      <p:sp>
        <p:nvSpPr>
          <p:cNvPr id="8" name="Google Shape;510;p53"/>
          <p:cNvSpPr/>
          <p:nvPr/>
        </p:nvSpPr>
        <p:spPr>
          <a:xfrm>
            <a:off x="6943888" y="4783542"/>
            <a:ext cx="869700" cy="8694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Ayşe</a:t>
            </a:r>
            <a:endParaRPr sz="500" dirty="0"/>
          </a:p>
        </p:txBody>
      </p:sp>
      <p:sp>
        <p:nvSpPr>
          <p:cNvPr id="9" name="Google Shape;511;p53"/>
          <p:cNvSpPr/>
          <p:nvPr/>
        </p:nvSpPr>
        <p:spPr>
          <a:xfrm>
            <a:off x="9518324" y="4098267"/>
            <a:ext cx="869700" cy="8694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Murat</a:t>
            </a:r>
            <a:endParaRPr sz="500" dirty="0"/>
          </a:p>
        </p:txBody>
      </p:sp>
      <p:cxnSp>
        <p:nvCxnSpPr>
          <p:cNvPr id="10" name="Google Shape;512;p53"/>
          <p:cNvCxnSpPr>
            <a:stCxn id="5" idx="6"/>
            <a:endCxn id="6" idx="4"/>
          </p:cNvCxnSpPr>
          <p:nvPr/>
        </p:nvCxnSpPr>
        <p:spPr>
          <a:xfrm rot="10800000" flipH="1">
            <a:off x="6527031" y="2947462"/>
            <a:ext cx="851700" cy="716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513;p53"/>
          <p:cNvCxnSpPr>
            <a:stCxn id="5" idx="6"/>
            <a:endCxn id="7" idx="3"/>
          </p:cNvCxnSpPr>
          <p:nvPr/>
        </p:nvCxnSpPr>
        <p:spPr>
          <a:xfrm rot="10800000" flipH="1">
            <a:off x="6527031" y="3153262"/>
            <a:ext cx="2424900" cy="510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514;p53"/>
          <p:cNvCxnSpPr>
            <a:stCxn id="6" idx="4"/>
            <a:endCxn id="8" idx="0"/>
          </p:cNvCxnSpPr>
          <p:nvPr/>
        </p:nvCxnSpPr>
        <p:spPr>
          <a:xfrm>
            <a:off x="7378738" y="2947354"/>
            <a:ext cx="0" cy="1836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515;p53"/>
          <p:cNvCxnSpPr>
            <a:stCxn id="6" idx="4"/>
            <a:endCxn id="9" idx="1"/>
          </p:cNvCxnSpPr>
          <p:nvPr/>
        </p:nvCxnSpPr>
        <p:spPr>
          <a:xfrm>
            <a:off x="7378738" y="2947354"/>
            <a:ext cx="2267100" cy="1278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516;p53"/>
          <p:cNvCxnSpPr>
            <a:stCxn id="6" idx="4"/>
            <a:endCxn id="7" idx="3"/>
          </p:cNvCxnSpPr>
          <p:nvPr/>
        </p:nvCxnSpPr>
        <p:spPr>
          <a:xfrm>
            <a:off x="7378738" y="2947354"/>
            <a:ext cx="1573200" cy="205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517;p53"/>
          <p:cNvCxnSpPr>
            <a:stCxn id="5" idx="6"/>
            <a:endCxn id="8" idx="0"/>
          </p:cNvCxnSpPr>
          <p:nvPr/>
        </p:nvCxnSpPr>
        <p:spPr>
          <a:xfrm>
            <a:off x="6527031" y="3663562"/>
            <a:ext cx="851700" cy="11199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518;p53"/>
          <p:cNvCxnSpPr>
            <a:stCxn id="8" idx="0"/>
            <a:endCxn id="9" idx="1"/>
          </p:cNvCxnSpPr>
          <p:nvPr/>
        </p:nvCxnSpPr>
        <p:spPr>
          <a:xfrm rot="10800000" flipH="1">
            <a:off x="7378738" y="4225542"/>
            <a:ext cx="2267100" cy="5580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519;p53"/>
          <p:cNvCxnSpPr>
            <a:stCxn id="8" idx="0"/>
            <a:endCxn id="7" idx="3"/>
          </p:cNvCxnSpPr>
          <p:nvPr/>
        </p:nvCxnSpPr>
        <p:spPr>
          <a:xfrm rot="10800000" flipH="1">
            <a:off x="7378738" y="3153342"/>
            <a:ext cx="1573200" cy="16302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520;p53"/>
          <p:cNvCxnSpPr>
            <a:stCxn id="5" idx="6"/>
            <a:endCxn id="9" idx="1"/>
          </p:cNvCxnSpPr>
          <p:nvPr/>
        </p:nvCxnSpPr>
        <p:spPr>
          <a:xfrm>
            <a:off x="6527031" y="3663562"/>
            <a:ext cx="3118800" cy="5619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521;p53"/>
          <p:cNvCxnSpPr>
            <a:stCxn id="7" idx="3"/>
            <a:endCxn id="9" idx="1"/>
          </p:cNvCxnSpPr>
          <p:nvPr/>
        </p:nvCxnSpPr>
        <p:spPr>
          <a:xfrm>
            <a:off x="8951960" y="3153221"/>
            <a:ext cx="693600" cy="10725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522;p53"/>
          <p:cNvSpPr/>
          <p:nvPr/>
        </p:nvSpPr>
        <p:spPr>
          <a:xfrm rot="-5400000">
            <a:off x="5447377" y="2351073"/>
            <a:ext cx="218700" cy="204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523;p53"/>
          <p:cNvCxnSpPr>
            <a:endCxn id="20" idx="2"/>
          </p:cNvCxnSpPr>
          <p:nvPr/>
        </p:nvCxnSpPr>
        <p:spPr>
          <a:xfrm rot="10800000">
            <a:off x="5658877" y="2453223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524;p53"/>
          <p:cNvSpPr/>
          <p:nvPr/>
        </p:nvSpPr>
        <p:spPr>
          <a:xfrm rot="-5400000">
            <a:off x="5804352" y="2351073"/>
            <a:ext cx="218700" cy="204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525;p53"/>
          <p:cNvCxnSpPr>
            <a:endCxn id="22" idx="2"/>
          </p:cNvCxnSpPr>
          <p:nvPr/>
        </p:nvCxnSpPr>
        <p:spPr>
          <a:xfrm rot="10800000">
            <a:off x="6015852" y="2453223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526;p53"/>
          <p:cNvSpPr/>
          <p:nvPr/>
        </p:nvSpPr>
        <p:spPr>
          <a:xfrm rot="-5400000">
            <a:off x="6161328" y="2351073"/>
            <a:ext cx="218700" cy="204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527;p53"/>
          <p:cNvCxnSpPr>
            <a:endCxn id="24" idx="2"/>
          </p:cNvCxnSpPr>
          <p:nvPr/>
        </p:nvCxnSpPr>
        <p:spPr>
          <a:xfrm rot="10800000">
            <a:off x="6372828" y="2453223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528;p53"/>
          <p:cNvSpPr/>
          <p:nvPr/>
        </p:nvSpPr>
        <p:spPr>
          <a:xfrm rot="-5400000">
            <a:off x="6518303" y="2351073"/>
            <a:ext cx="218700" cy="204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29;p53"/>
          <p:cNvSpPr/>
          <p:nvPr/>
        </p:nvSpPr>
        <p:spPr>
          <a:xfrm rot="-5400000">
            <a:off x="4911927" y="4313236"/>
            <a:ext cx="218700" cy="2043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530;p53"/>
          <p:cNvCxnSpPr>
            <a:endCxn id="27" idx="2"/>
          </p:cNvCxnSpPr>
          <p:nvPr/>
        </p:nvCxnSpPr>
        <p:spPr>
          <a:xfrm rot="10800000">
            <a:off x="5123427" y="44153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531;p53"/>
          <p:cNvSpPr/>
          <p:nvPr/>
        </p:nvSpPr>
        <p:spPr>
          <a:xfrm rot="-5400000">
            <a:off x="5268902" y="4313236"/>
            <a:ext cx="218700" cy="2043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532;p53"/>
          <p:cNvCxnSpPr>
            <a:endCxn id="29" idx="2"/>
          </p:cNvCxnSpPr>
          <p:nvPr/>
        </p:nvCxnSpPr>
        <p:spPr>
          <a:xfrm rot="10800000">
            <a:off x="5480402" y="44153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533;p53"/>
          <p:cNvSpPr/>
          <p:nvPr/>
        </p:nvSpPr>
        <p:spPr>
          <a:xfrm rot="-5400000">
            <a:off x="5625878" y="4313236"/>
            <a:ext cx="218700" cy="2043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Google Shape;534;p53"/>
          <p:cNvCxnSpPr>
            <a:endCxn id="31" idx="2"/>
          </p:cNvCxnSpPr>
          <p:nvPr/>
        </p:nvCxnSpPr>
        <p:spPr>
          <a:xfrm rot="10800000">
            <a:off x="5837378" y="44153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535;p53"/>
          <p:cNvSpPr/>
          <p:nvPr/>
        </p:nvSpPr>
        <p:spPr>
          <a:xfrm rot="-5400000">
            <a:off x="5982853" y="4313236"/>
            <a:ext cx="218700" cy="2043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36;p53"/>
          <p:cNvSpPr/>
          <p:nvPr/>
        </p:nvSpPr>
        <p:spPr>
          <a:xfrm rot="-5400000">
            <a:off x="7997715" y="5027636"/>
            <a:ext cx="218700" cy="204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537;p53"/>
          <p:cNvCxnSpPr>
            <a:endCxn id="34" idx="2"/>
          </p:cNvCxnSpPr>
          <p:nvPr/>
        </p:nvCxnSpPr>
        <p:spPr>
          <a:xfrm rot="10800000">
            <a:off x="8209215" y="51297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538;p53"/>
          <p:cNvSpPr/>
          <p:nvPr/>
        </p:nvSpPr>
        <p:spPr>
          <a:xfrm rot="-5400000">
            <a:off x="8354690" y="5027636"/>
            <a:ext cx="218700" cy="204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Google Shape;539;p53"/>
          <p:cNvCxnSpPr>
            <a:endCxn id="36" idx="2"/>
          </p:cNvCxnSpPr>
          <p:nvPr/>
        </p:nvCxnSpPr>
        <p:spPr>
          <a:xfrm rot="10800000">
            <a:off x="8566190" y="51297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540;p53"/>
          <p:cNvSpPr/>
          <p:nvPr/>
        </p:nvSpPr>
        <p:spPr>
          <a:xfrm rot="-5400000">
            <a:off x="8711665" y="5027636"/>
            <a:ext cx="218700" cy="204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541;p53"/>
          <p:cNvCxnSpPr>
            <a:endCxn id="38" idx="2"/>
          </p:cNvCxnSpPr>
          <p:nvPr/>
        </p:nvCxnSpPr>
        <p:spPr>
          <a:xfrm rot="10800000">
            <a:off x="8923165" y="51297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542;p53"/>
          <p:cNvSpPr/>
          <p:nvPr/>
        </p:nvSpPr>
        <p:spPr>
          <a:xfrm rot="-5400000">
            <a:off x="9068640" y="5027636"/>
            <a:ext cx="218700" cy="204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43;p53"/>
          <p:cNvSpPr/>
          <p:nvPr/>
        </p:nvSpPr>
        <p:spPr>
          <a:xfrm rot="-5400000">
            <a:off x="10304640" y="4842236"/>
            <a:ext cx="218700" cy="2043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544;p53"/>
          <p:cNvCxnSpPr>
            <a:endCxn id="41" idx="2"/>
          </p:cNvCxnSpPr>
          <p:nvPr/>
        </p:nvCxnSpPr>
        <p:spPr>
          <a:xfrm rot="10800000">
            <a:off x="10516140" y="49443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545;p53"/>
          <p:cNvSpPr/>
          <p:nvPr/>
        </p:nvSpPr>
        <p:spPr>
          <a:xfrm rot="-5400000">
            <a:off x="10661615" y="4842236"/>
            <a:ext cx="218700" cy="2043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546;p53"/>
          <p:cNvCxnSpPr>
            <a:endCxn id="43" idx="2"/>
          </p:cNvCxnSpPr>
          <p:nvPr/>
        </p:nvCxnSpPr>
        <p:spPr>
          <a:xfrm rot="10800000">
            <a:off x="10873115" y="49443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" name="Google Shape;547;p53"/>
          <p:cNvSpPr/>
          <p:nvPr/>
        </p:nvSpPr>
        <p:spPr>
          <a:xfrm rot="-5400000">
            <a:off x="11018590" y="4842236"/>
            <a:ext cx="218700" cy="2043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548;p53"/>
          <p:cNvCxnSpPr>
            <a:endCxn id="45" idx="2"/>
          </p:cNvCxnSpPr>
          <p:nvPr/>
        </p:nvCxnSpPr>
        <p:spPr>
          <a:xfrm rot="10800000">
            <a:off x="11230090" y="49443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549;p53"/>
          <p:cNvSpPr/>
          <p:nvPr/>
        </p:nvSpPr>
        <p:spPr>
          <a:xfrm rot="-5400000">
            <a:off x="11375565" y="4842236"/>
            <a:ext cx="218700" cy="2043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50;p53"/>
          <p:cNvSpPr/>
          <p:nvPr/>
        </p:nvSpPr>
        <p:spPr>
          <a:xfrm rot="-5400000">
            <a:off x="9741202" y="2325736"/>
            <a:ext cx="218700" cy="204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551;p53"/>
          <p:cNvCxnSpPr>
            <a:endCxn id="48" idx="2"/>
          </p:cNvCxnSpPr>
          <p:nvPr/>
        </p:nvCxnSpPr>
        <p:spPr>
          <a:xfrm rot="10800000">
            <a:off x="9952702" y="24278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" name="Google Shape;552;p53"/>
          <p:cNvSpPr/>
          <p:nvPr/>
        </p:nvSpPr>
        <p:spPr>
          <a:xfrm rot="-5400000">
            <a:off x="10098177" y="2325736"/>
            <a:ext cx="218700" cy="204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53;p53"/>
          <p:cNvCxnSpPr>
            <a:endCxn id="50" idx="2"/>
          </p:cNvCxnSpPr>
          <p:nvPr/>
        </p:nvCxnSpPr>
        <p:spPr>
          <a:xfrm rot="10800000">
            <a:off x="10309677" y="24278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" name="Google Shape;554;p53"/>
          <p:cNvSpPr/>
          <p:nvPr/>
        </p:nvSpPr>
        <p:spPr>
          <a:xfrm rot="-5400000">
            <a:off x="10455153" y="2325736"/>
            <a:ext cx="218700" cy="204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55;p53"/>
          <p:cNvCxnSpPr>
            <a:endCxn id="52" idx="2"/>
          </p:cNvCxnSpPr>
          <p:nvPr/>
        </p:nvCxnSpPr>
        <p:spPr>
          <a:xfrm rot="10800000">
            <a:off x="10666653" y="2427886"/>
            <a:ext cx="261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Google Shape;556;p53"/>
          <p:cNvSpPr/>
          <p:nvPr/>
        </p:nvSpPr>
        <p:spPr>
          <a:xfrm rot="-5400000">
            <a:off x="10812128" y="2325736"/>
            <a:ext cx="218700" cy="204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89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472503" y="-258693"/>
            <a:ext cx="4862804" cy="1325563"/>
          </a:xfrm>
        </p:spPr>
        <p:txBody>
          <a:bodyPr/>
          <a:lstStyle/>
          <a:p>
            <a:r>
              <a:rPr lang="tr-TR" b="1" dirty="0" err="1" smtClean="0">
                <a:latin typeface="Bahnschrift Condensed" panose="020B0502040204020203" pitchFamily="34" charset="0"/>
              </a:rPr>
              <a:t>Konsensus</a:t>
            </a:r>
            <a:r>
              <a:rPr lang="tr-TR" b="1" dirty="0" smtClean="0">
                <a:latin typeface="Bahnschrift Condensed" panose="020B0502040204020203" pitchFamily="34" charset="0"/>
              </a:rPr>
              <a:t> (Fikir birliği)</a:t>
            </a:r>
            <a:endParaRPr lang="tr-TR" b="1" dirty="0">
              <a:latin typeface="Bahnschrift Condensed" panose="020B0502040204020203" pitchFamily="34" charset="0"/>
            </a:endParaRPr>
          </a:p>
        </p:txBody>
      </p:sp>
      <p:sp>
        <p:nvSpPr>
          <p:cNvPr id="4" name="Google Shape;770;p59"/>
          <p:cNvSpPr txBox="1">
            <a:spLocks noGrp="1"/>
          </p:cNvSpPr>
          <p:nvPr>
            <p:ph idx="1"/>
          </p:nvPr>
        </p:nvSpPr>
        <p:spPr>
          <a:xfrm>
            <a:off x="509751" y="947668"/>
            <a:ext cx="4060371" cy="196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700" b="1" dirty="0" smtClean="0">
                <a:latin typeface="Proxima Nova"/>
                <a:ea typeface="Proxima Nova"/>
                <a:cs typeface="Proxima Nova"/>
                <a:sym typeface="Proxima Nova"/>
              </a:rPr>
              <a:t>Geleneksel:</a:t>
            </a:r>
            <a:endParaRPr lang="tr-TR" sz="17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700" dirty="0" smtClean="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en" sz="1700" dirty="0" smtClean="0">
                <a:latin typeface="Proxima Nova"/>
                <a:ea typeface="Proxima Nova"/>
                <a:cs typeface="Proxima Nova"/>
                <a:sym typeface="Proxima Nova"/>
              </a:rPr>
              <a:t>epimiz </a:t>
            </a:r>
            <a:r>
              <a:rPr lang="en" sz="1700" dirty="0">
                <a:latin typeface="Proxima Nova"/>
                <a:ea typeface="Proxima Nova"/>
                <a:cs typeface="Proxima Nova"/>
                <a:sym typeface="Proxima Nova"/>
              </a:rPr>
              <a:t>işlemlerimizi, kimsenin çifte harcama yapmamasını sağlayan </a:t>
            </a:r>
            <a:r>
              <a:rPr lang="en" sz="1700" dirty="0"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merkezi bir otoriteye</a:t>
            </a:r>
            <a:r>
              <a:rPr lang="en" sz="1700" dirty="0">
                <a:latin typeface="Proxima Nova"/>
                <a:ea typeface="Proxima Nova"/>
                <a:cs typeface="Proxima Nova"/>
                <a:sym typeface="Proxima Nova"/>
              </a:rPr>
              <a:t> göndeririz.</a:t>
            </a:r>
            <a:endParaRPr sz="17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Google Shape;775;p59"/>
          <p:cNvSpPr/>
          <p:nvPr/>
        </p:nvSpPr>
        <p:spPr>
          <a:xfrm>
            <a:off x="6655319" y="725882"/>
            <a:ext cx="869700" cy="8694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Nuray</a:t>
            </a:r>
            <a:endParaRPr sz="500" dirty="0"/>
          </a:p>
        </p:txBody>
      </p:sp>
      <p:sp>
        <p:nvSpPr>
          <p:cNvPr id="18" name="Google Shape;776;p59"/>
          <p:cNvSpPr/>
          <p:nvPr/>
        </p:nvSpPr>
        <p:spPr>
          <a:xfrm>
            <a:off x="5368762" y="1876790"/>
            <a:ext cx="869700" cy="8694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err="1" smtClean="0"/>
              <a:t>Satoshi</a:t>
            </a:r>
            <a:endParaRPr sz="1300" dirty="0"/>
          </a:p>
        </p:txBody>
      </p:sp>
      <p:sp>
        <p:nvSpPr>
          <p:cNvPr id="19" name="Google Shape;777;p59"/>
          <p:cNvSpPr/>
          <p:nvPr/>
        </p:nvSpPr>
        <p:spPr>
          <a:xfrm>
            <a:off x="8536026" y="1059070"/>
            <a:ext cx="869700" cy="86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Ali</a:t>
            </a:r>
            <a:endParaRPr sz="500" dirty="0"/>
          </a:p>
        </p:txBody>
      </p:sp>
      <p:sp>
        <p:nvSpPr>
          <p:cNvPr id="20" name="Google Shape;778;p59"/>
          <p:cNvSpPr/>
          <p:nvPr/>
        </p:nvSpPr>
        <p:spPr>
          <a:xfrm>
            <a:off x="6655319" y="3431470"/>
            <a:ext cx="869700" cy="8694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Ayşe</a:t>
            </a:r>
            <a:endParaRPr sz="500" dirty="0"/>
          </a:p>
        </p:txBody>
      </p:sp>
      <p:sp>
        <p:nvSpPr>
          <p:cNvPr id="21" name="Google Shape;779;p59"/>
          <p:cNvSpPr/>
          <p:nvPr/>
        </p:nvSpPr>
        <p:spPr>
          <a:xfrm>
            <a:off x="9229755" y="2746195"/>
            <a:ext cx="869700" cy="8694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Murat</a:t>
            </a:r>
            <a:endParaRPr sz="500" dirty="0"/>
          </a:p>
        </p:txBody>
      </p:sp>
      <p:sp>
        <p:nvSpPr>
          <p:cNvPr id="22" name="Google Shape;780;p59"/>
          <p:cNvSpPr/>
          <p:nvPr/>
        </p:nvSpPr>
        <p:spPr>
          <a:xfrm>
            <a:off x="7237687" y="1930626"/>
            <a:ext cx="1165500" cy="116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781;p59"/>
          <p:cNvCxnSpPr>
            <a:stCxn id="17" idx="5"/>
            <a:endCxn id="22" idx="0"/>
          </p:cNvCxnSpPr>
          <p:nvPr/>
        </p:nvCxnSpPr>
        <p:spPr>
          <a:xfrm>
            <a:off x="7397654" y="1467962"/>
            <a:ext cx="422700" cy="4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782;p59"/>
          <p:cNvCxnSpPr>
            <a:stCxn id="19" idx="3"/>
            <a:endCxn id="22" idx="7"/>
          </p:cNvCxnSpPr>
          <p:nvPr/>
        </p:nvCxnSpPr>
        <p:spPr>
          <a:xfrm flipH="1">
            <a:off x="8232590" y="1801149"/>
            <a:ext cx="430800" cy="3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783;p59"/>
          <p:cNvCxnSpPr>
            <a:stCxn id="21" idx="2"/>
            <a:endCxn id="22" idx="5"/>
          </p:cNvCxnSpPr>
          <p:nvPr/>
        </p:nvCxnSpPr>
        <p:spPr>
          <a:xfrm rot="10800000">
            <a:off x="8232555" y="2925295"/>
            <a:ext cx="997200" cy="2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784;p59"/>
          <p:cNvCxnSpPr>
            <a:stCxn id="20" idx="7"/>
            <a:endCxn id="22" idx="4"/>
          </p:cNvCxnSpPr>
          <p:nvPr/>
        </p:nvCxnSpPr>
        <p:spPr>
          <a:xfrm rot="10800000" flipH="1">
            <a:off x="7397654" y="3096190"/>
            <a:ext cx="422700" cy="4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785;p59"/>
          <p:cNvCxnSpPr>
            <a:stCxn id="18" idx="6"/>
            <a:endCxn id="22" idx="2"/>
          </p:cNvCxnSpPr>
          <p:nvPr/>
        </p:nvCxnSpPr>
        <p:spPr>
          <a:xfrm>
            <a:off x="6238462" y="2311490"/>
            <a:ext cx="999300" cy="20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" name="Google Shape;786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5588" y="2183016"/>
            <a:ext cx="869700" cy="66070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847;p63"/>
          <p:cNvSpPr/>
          <p:nvPr/>
        </p:nvSpPr>
        <p:spPr>
          <a:xfrm>
            <a:off x="2013540" y="3308139"/>
            <a:ext cx="869700" cy="8694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Nuray</a:t>
            </a:r>
            <a:endParaRPr sz="500" dirty="0"/>
          </a:p>
        </p:txBody>
      </p:sp>
      <p:sp>
        <p:nvSpPr>
          <p:cNvPr id="42" name="Google Shape;848;p63"/>
          <p:cNvSpPr/>
          <p:nvPr/>
        </p:nvSpPr>
        <p:spPr>
          <a:xfrm>
            <a:off x="726983" y="4459047"/>
            <a:ext cx="869700" cy="8694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err="1" smtClean="0"/>
              <a:t>Satoshi</a:t>
            </a:r>
            <a:endParaRPr sz="1300" dirty="0"/>
          </a:p>
        </p:txBody>
      </p:sp>
      <p:sp>
        <p:nvSpPr>
          <p:cNvPr id="43" name="Google Shape;849;p63"/>
          <p:cNvSpPr/>
          <p:nvPr/>
        </p:nvSpPr>
        <p:spPr>
          <a:xfrm>
            <a:off x="3894247" y="3641327"/>
            <a:ext cx="869700" cy="86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Ali</a:t>
            </a:r>
            <a:endParaRPr sz="500" dirty="0"/>
          </a:p>
        </p:txBody>
      </p:sp>
      <p:sp>
        <p:nvSpPr>
          <p:cNvPr id="44" name="Google Shape;850;p63"/>
          <p:cNvSpPr/>
          <p:nvPr/>
        </p:nvSpPr>
        <p:spPr>
          <a:xfrm>
            <a:off x="2013540" y="6013727"/>
            <a:ext cx="869700" cy="8694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Ayşe</a:t>
            </a:r>
            <a:endParaRPr sz="500" dirty="0"/>
          </a:p>
        </p:txBody>
      </p:sp>
      <p:sp>
        <p:nvSpPr>
          <p:cNvPr id="45" name="Google Shape;851;p63"/>
          <p:cNvSpPr/>
          <p:nvPr/>
        </p:nvSpPr>
        <p:spPr>
          <a:xfrm>
            <a:off x="4587976" y="5328452"/>
            <a:ext cx="869700" cy="8694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 dirty="0" smtClean="0">
                <a:solidFill>
                  <a:schemeClr val="dk2"/>
                </a:solidFill>
              </a:rPr>
              <a:t>Murat</a:t>
            </a:r>
            <a:endParaRPr sz="500" dirty="0"/>
          </a:p>
        </p:txBody>
      </p:sp>
      <p:cxnSp>
        <p:nvCxnSpPr>
          <p:cNvPr id="46" name="Google Shape;852;p63"/>
          <p:cNvCxnSpPr>
            <a:stCxn id="42" idx="6"/>
            <a:endCxn id="41" idx="4"/>
          </p:cNvCxnSpPr>
          <p:nvPr/>
        </p:nvCxnSpPr>
        <p:spPr>
          <a:xfrm rot="10800000" flipH="1">
            <a:off x="1596683" y="4177647"/>
            <a:ext cx="851700" cy="71610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47" name="Google Shape;853;p63"/>
          <p:cNvCxnSpPr>
            <a:stCxn id="42" idx="6"/>
            <a:endCxn id="43" idx="3"/>
          </p:cNvCxnSpPr>
          <p:nvPr/>
        </p:nvCxnSpPr>
        <p:spPr>
          <a:xfrm rot="10800000" flipH="1">
            <a:off x="1596683" y="4383447"/>
            <a:ext cx="2424900" cy="51030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8" name="Google Shape;854;p63"/>
          <p:cNvCxnSpPr>
            <a:stCxn id="41" idx="4"/>
            <a:endCxn id="44" idx="0"/>
          </p:cNvCxnSpPr>
          <p:nvPr/>
        </p:nvCxnSpPr>
        <p:spPr>
          <a:xfrm>
            <a:off x="2448390" y="4177539"/>
            <a:ext cx="0" cy="183630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49" name="Google Shape;855;p63"/>
          <p:cNvCxnSpPr>
            <a:stCxn id="41" idx="4"/>
            <a:endCxn id="45" idx="1"/>
          </p:cNvCxnSpPr>
          <p:nvPr/>
        </p:nvCxnSpPr>
        <p:spPr>
          <a:xfrm>
            <a:off x="2448390" y="4177539"/>
            <a:ext cx="2267100" cy="127830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50" name="Google Shape;856;p63"/>
          <p:cNvCxnSpPr>
            <a:stCxn id="41" idx="4"/>
            <a:endCxn id="43" idx="3"/>
          </p:cNvCxnSpPr>
          <p:nvPr/>
        </p:nvCxnSpPr>
        <p:spPr>
          <a:xfrm>
            <a:off x="2448390" y="4177539"/>
            <a:ext cx="1573200" cy="20580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1" name="Google Shape;857;p63"/>
          <p:cNvCxnSpPr>
            <a:stCxn id="42" idx="6"/>
            <a:endCxn id="44" idx="0"/>
          </p:cNvCxnSpPr>
          <p:nvPr/>
        </p:nvCxnSpPr>
        <p:spPr>
          <a:xfrm>
            <a:off x="1596683" y="4893747"/>
            <a:ext cx="851700" cy="111990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52" name="Google Shape;858;p63"/>
          <p:cNvCxnSpPr>
            <a:stCxn id="44" idx="0"/>
            <a:endCxn id="45" idx="1"/>
          </p:cNvCxnSpPr>
          <p:nvPr/>
        </p:nvCxnSpPr>
        <p:spPr>
          <a:xfrm rot="10800000" flipH="1">
            <a:off x="2448390" y="5455727"/>
            <a:ext cx="2267100" cy="55800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53" name="Google Shape;859;p63"/>
          <p:cNvCxnSpPr>
            <a:stCxn id="44" idx="0"/>
            <a:endCxn id="43" idx="3"/>
          </p:cNvCxnSpPr>
          <p:nvPr/>
        </p:nvCxnSpPr>
        <p:spPr>
          <a:xfrm rot="10800000" flipH="1">
            <a:off x="2448390" y="4383527"/>
            <a:ext cx="1573200" cy="163020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4" name="Google Shape;860;p63"/>
          <p:cNvCxnSpPr>
            <a:stCxn id="42" idx="6"/>
            <a:endCxn id="45" idx="1"/>
          </p:cNvCxnSpPr>
          <p:nvPr/>
        </p:nvCxnSpPr>
        <p:spPr>
          <a:xfrm>
            <a:off x="1596683" y="4893747"/>
            <a:ext cx="3118800" cy="56190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55" name="Google Shape;861;p63"/>
          <p:cNvCxnSpPr>
            <a:stCxn id="43" idx="3"/>
            <a:endCxn id="45" idx="1"/>
          </p:cNvCxnSpPr>
          <p:nvPr/>
        </p:nvCxnSpPr>
        <p:spPr>
          <a:xfrm>
            <a:off x="4021611" y="4383406"/>
            <a:ext cx="693600" cy="107250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770;p59"/>
          <p:cNvSpPr txBox="1">
            <a:spLocks/>
          </p:cNvSpPr>
          <p:nvPr/>
        </p:nvSpPr>
        <p:spPr>
          <a:xfrm>
            <a:off x="6039084" y="5056027"/>
            <a:ext cx="4060371" cy="1662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700" b="1" dirty="0" err="1" smtClean="0">
                <a:latin typeface="Proxima Nova"/>
                <a:ea typeface="Proxima Nova"/>
                <a:cs typeface="Proxima Nova"/>
                <a:sym typeface="Proxima Nova"/>
              </a:rPr>
              <a:t>Blokzincir</a:t>
            </a:r>
            <a:endParaRPr lang="tr-TR" sz="17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700" dirty="0" smtClean="0">
                <a:latin typeface="Proxima Nova"/>
                <a:ea typeface="Proxima Nova"/>
                <a:cs typeface="Proxima Nova"/>
                <a:sym typeface="Proxima Nova"/>
              </a:rPr>
              <a:t>İşlemler ağa eklenir ve topluluk tarafından onaylanarak bloklara eklenir.</a:t>
            </a:r>
          </a:p>
        </p:txBody>
      </p:sp>
    </p:spTree>
    <p:extLst>
      <p:ext uri="{BB962C8B-B14F-4D97-AF65-F5344CB8AC3E}">
        <p14:creationId xmlns:p14="http://schemas.microsoft.com/office/powerpoint/2010/main" val="427234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566160" y="-230188"/>
            <a:ext cx="10515600" cy="1325563"/>
          </a:xfrm>
        </p:spPr>
        <p:txBody>
          <a:bodyPr/>
          <a:lstStyle/>
          <a:p>
            <a:r>
              <a:rPr lang="tr-TR" b="1" dirty="0" err="1">
                <a:latin typeface="Bahnschrift Condensed" panose="020B0502040204020203" pitchFamily="34" charset="0"/>
              </a:rPr>
              <a:t>Proof</a:t>
            </a:r>
            <a:r>
              <a:rPr lang="tr-TR" b="1" dirty="0">
                <a:latin typeface="Bahnschrift Condensed" panose="020B0502040204020203" pitchFamily="34" charset="0"/>
              </a:rPr>
              <a:t>-of-</a:t>
            </a:r>
            <a:r>
              <a:rPr lang="tr-TR" b="1" dirty="0" err="1">
                <a:latin typeface="Bahnschrift Condensed" panose="020B0502040204020203" pitchFamily="34" charset="0"/>
              </a:rPr>
              <a:t>Work</a:t>
            </a:r>
            <a:r>
              <a:rPr lang="tr-TR" b="1" dirty="0">
                <a:latin typeface="Bahnschrift Condensed" panose="020B0502040204020203" pitchFamily="34" charset="0"/>
              </a:rPr>
              <a:t> (İş kanıtı)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146" name="Picture 2" descr="CAPTCHA çözerek sadece insan olduğumuzu kanıtlamıyoruz - Teknokod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0" y="4902836"/>
            <a:ext cx="3520440" cy="183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+f: Google-Captchas mit Google-Tools gehackt | heise 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039540"/>
            <a:ext cx="66294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9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958340" y="576989"/>
            <a:ext cx="10515600" cy="922474"/>
          </a:xfrm>
        </p:spPr>
        <p:txBody>
          <a:bodyPr/>
          <a:lstStyle/>
          <a:p>
            <a:r>
              <a:rPr lang="tr-TR" b="1" dirty="0" err="1" smtClean="0">
                <a:latin typeface="Bahnschrift Condensed" panose="020B0502040204020203" pitchFamily="34" charset="0"/>
              </a:rPr>
              <a:t>Proof</a:t>
            </a:r>
            <a:r>
              <a:rPr lang="tr-TR" b="1" dirty="0" smtClean="0">
                <a:latin typeface="Bahnschrift Condensed" panose="020B0502040204020203" pitchFamily="34" charset="0"/>
              </a:rPr>
              <a:t>-of-</a:t>
            </a:r>
            <a:r>
              <a:rPr lang="tr-TR" b="1" dirty="0" err="1" smtClean="0">
                <a:latin typeface="Bahnschrift Condensed" panose="020B0502040204020203" pitchFamily="34" charset="0"/>
              </a:rPr>
              <a:t>Work</a:t>
            </a:r>
            <a:r>
              <a:rPr lang="tr-TR" b="1" dirty="0" smtClean="0">
                <a:latin typeface="Bahnschrift Condensed" panose="020B0502040204020203" pitchFamily="34" charset="0"/>
              </a:rPr>
              <a:t> (İş kanıtı)</a:t>
            </a:r>
            <a:endParaRPr lang="tr-TR" b="1" dirty="0">
              <a:latin typeface="Bahnschrift Condensed" panose="020B0502040204020203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12420" y="1825625"/>
            <a:ext cx="6111240" cy="2167255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tr-TR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Bir blok önermek için, İş Kanıtı (</a:t>
            </a:r>
            <a:r>
              <a:rPr lang="tr-TR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Proof</a:t>
            </a:r>
            <a:r>
              <a:rPr lang="tr-TR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-of-</a:t>
            </a:r>
            <a:r>
              <a:rPr lang="tr-TR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Work</a:t>
            </a:r>
            <a:r>
              <a:rPr lang="tr-TR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) veya bir karma bulmacanın 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çözümünü gerektirir</a:t>
            </a:r>
            <a:endParaRPr lang="tr-TR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0" lvl="0" indent="0">
              <a:buNone/>
            </a:pPr>
            <a:r>
              <a:rPr lang="tr-TR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Hash</a:t>
            </a:r>
            <a:r>
              <a:rPr lang="tr-TR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bulmacası yalnızca kaynakları harcayan kaba kuvvet hesaplaması (</a:t>
            </a:r>
            <a:r>
              <a:rPr lang="tr-TR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brute-force</a:t>
            </a:r>
            <a:r>
              <a:rPr lang="tr-TR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computation</a:t>
            </a:r>
            <a:r>
              <a:rPr lang="tr-TR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) kullanılarak çözülebilir.</a:t>
            </a:r>
          </a:p>
          <a:p>
            <a:pPr marL="0" lvl="0" indent="0">
              <a:buNone/>
            </a:pPr>
            <a:r>
              <a:rPr lang="tr-TR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Blok oluşturan ve öneren kişilere madenciler (</a:t>
            </a:r>
            <a:r>
              <a:rPr lang="tr-TR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miners</a:t>
            </a:r>
            <a:r>
              <a:rPr lang="tr-TR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) denir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.</a:t>
            </a:r>
            <a:endParaRPr lang="tr-TR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22" name="Picture 2" descr="Best Bitcoin Explained GIF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80" y="4076700"/>
            <a:ext cx="3566160" cy="201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mium Vector | Vector proof of work pow and progressive progpow mining  algorithms principal scheme infographic blockchain architecture technology  digital business concept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39" y="1337944"/>
            <a:ext cx="3866516" cy="41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grpSp>
        <p:nvGrpSpPr>
          <p:cNvPr id="4" name="Google Shape;233;p30"/>
          <p:cNvGrpSpPr/>
          <p:nvPr/>
        </p:nvGrpSpPr>
        <p:grpSpPr>
          <a:xfrm>
            <a:off x="2934192" y="2175171"/>
            <a:ext cx="6834958" cy="2686078"/>
            <a:chOff x="9923385" y="4117650"/>
            <a:chExt cx="4553117" cy="2413212"/>
          </a:xfrm>
        </p:grpSpPr>
        <p:sp>
          <p:nvSpPr>
            <p:cNvPr id="5" name="Google Shape;234;p30"/>
            <p:cNvSpPr txBox="1"/>
            <p:nvPr/>
          </p:nvSpPr>
          <p:spPr>
            <a:xfrm>
              <a:off x="10122547" y="4661611"/>
              <a:ext cx="4154806" cy="1528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tr-TR" sz="3600" b="1" dirty="0" smtClean="0">
                  <a:latin typeface="Bahnschrift SemiCondensed" panose="020B0502040204020203" pitchFamily="34" charset="0"/>
                  <a:ea typeface="Montserrat"/>
                  <a:cs typeface="Montserrat"/>
                  <a:sym typeface="Montserrat"/>
                </a:rPr>
                <a:t>BITCOIN’DEN BLOKZINCIRINE</a:t>
              </a:r>
              <a:endParaRPr sz="3600" b="1" dirty="0">
                <a:latin typeface="Bahnschrift SemiCondensed" panose="020B0502040204020203" pitchFamily="34" charset="0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6" name="Google Shape;236;p30"/>
            <p:cNvCxnSpPr/>
            <p:nvPr/>
          </p:nvCxnSpPr>
          <p:spPr>
            <a:xfrm rot="10800000">
              <a:off x="9923400" y="4117650"/>
              <a:ext cx="4553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7" name="Google Shape;237;p30"/>
            <p:cNvCxnSpPr/>
            <p:nvPr/>
          </p:nvCxnSpPr>
          <p:spPr>
            <a:xfrm>
              <a:off x="9923385" y="6197862"/>
              <a:ext cx="0" cy="333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" name="Google Shape;238;p30"/>
            <p:cNvCxnSpPr/>
            <p:nvPr/>
          </p:nvCxnSpPr>
          <p:spPr>
            <a:xfrm rot="10800000">
              <a:off x="9923400" y="6523464"/>
              <a:ext cx="4553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9" name="Google Shape;239;p30"/>
            <p:cNvCxnSpPr/>
            <p:nvPr/>
          </p:nvCxnSpPr>
          <p:spPr>
            <a:xfrm>
              <a:off x="14476502" y="4117650"/>
              <a:ext cx="0" cy="2405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0" name="Google Shape;240;p30"/>
            <p:cNvCxnSpPr/>
            <p:nvPr/>
          </p:nvCxnSpPr>
          <p:spPr>
            <a:xfrm>
              <a:off x="9923385" y="4117650"/>
              <a:ext cx="0" cy="333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34916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latin typeface="Bahnschrift SemiCondensed" panose="020B0502040204020203" pitchFamily="34" charset="0"/>
              </a:rPr>
              <a:t>MAHREMIYET (</a:t>
            </a:r>
            <a:r>
              <a:rPr lang="tr-TR" b="1" dirty="0" err="1" smtClean="0">
                <a:latin typeface="Bahnschrift SemiCondensed" panose="020B0502040204020203" pitchFamily="34" charset="0"/>
              </a:rPr>
              <a:t>Privacy</a:t>
            </a:r>
            <a:r>
              <a:rPr lang="tr-TR" b="1" dirty="0" smtClean="0">
                <a:latin typeface="Bahnschrift SemiCondensed" panose="020B0502040204020203" pitchFamily="34" charset="0"/>
              </a:rPr>
              <a:t>)</a:t>
            </a:r>
            <a:endParaRPr lang="tr-TR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8497" y="5066523"/>
            <a:ext cx="11411339" cy="1548882"/>
          </a:xfrm>
        </p:spPr>
        <p:txBody>
          <a:bodyPr>
            <a:normAutofit fontScale="77500" lnSpcReduction="20000"/>
          </a:bodyPr>
          <a:lstStyle/>
          <a:p>
            <a:r>
              <a:rPr lang="tr-TR" dirty="0" err="1" smtClean="0">
                <a:latin typeface="Bahnschrift SemiCondensed" panose="020B0502040204020203" pitchFamily="34" charset="0"/>
              </a:rPr>
              <a:t>Panoptikon</a:t>
            </a:r>
            <a:r>
              <a:rPr lang="tr-TR" dirty="0" smtClean="0">
                <a:latin typeface="Bahnschrift SemiCondensed" panose="020B0502040204020203" pitchFamily="34" charset="0"/>
              </a:rPr>
              <a:t>: 1791 </a:t>
            </a:r>
            <a:r>
              <a:rPr lang="tr-TR" dirty="0" err="1" smtClean="0">
                <a:latin typeface="Bahnschrift SemiCondensed" panose="020B0502040204020203" pitchFamily="34" charset="0"/>
              </a:rPr>
              <a:t>Jeremy</a:t>
            </a:r>
            <a:r>
              <a:rPr lang="tr-TR" dirty="0" smtClean="0">
                <a:latin typeface="Bahnschrift SemiCondensed" panose="020B0502040204020203" pitchFamily="34" charset="0"/>
              </a:rPr>
              <a:t> Bentham tarafından tasarlandı.</a:t>
            </a:r>
          </a:p>
          <a:p>
            <a:r>
              <a:rPr lang="tr-TR" dirty="0" smtClean="0">
                <a:latin typeface="Bahnschrift SemiCondensed" panose="020B0502040204020203" pitchFamily="34" charset="0"/>
              </a:rPr>
              <a:t>«Kulede </a:t>
            </a:r>
            <a:r>
              <a:rPr lang="tr-TR" dirty="0">
                <a:latin typeface="Bahnschrift SemiCondensed" panose="020B0502040204020203" pitchFamily="34" charset="0"/>
              </a:rPr>
              <a:t>gözlemci olmasa bile sürekli izlendiğini zanneden hücre sakinini, hareketlerini kollamak durumunda </a:t>
            </a:r>
            <a:r>
              <a:rPr lang="tr-TR" dirty="0" smtClean="0">
                <a:latin typeface="Bahnschrift SemiCondensed" panose="020B0502040204020203" pitchFamily="34" charset="0"/>
              </a:rPr>
              <a:t>bırakıyordu» </a:t>
            </a:r>
          </a:p>
          <a:p>
            <a:r>
              <a:rPr lang="tr-TR" dirty="0" err="1" smtClean="0">
                <a:latin typeface="Bahnschrift SemiCondensed" panose="020B0502040204020203" pitchFamily="34" charset="0"/>
              </a:rPr>
              <a:t>Michel</a:t>
            </a:r>
            <a:r>
              <a:rPr lang="tr-TR" dirty="0" smtClean="0">
                <a:latin typeface="Bahnschrift SemiCondensed" panose="020B0502040204020203" pitchFamily="34" charset="0"/>
              </a:rPr>
              <a:t> </a:t>
            </a:r>
            <a:r>
              <a:rPr lang="tr-TR" dirty="0" err="1" smtClean="0">
                <a:latin typeface="Bahnschrift SemiCondensed" panose="020B0502040204020203" pitchFamily="34" charset="0"/>
              </a:rPr>
              <a:t>Foucault'un</a:t>
            </a:r>
            <a:r>
              <a:rPr lang="tr-TR" dirty="0" smtClean="0">
                <a:latin typeface="Bahnschrift SemiCondensed" panose="020B0502040204020203" pitchFamily="34" charset="0"/>
              </a:rPr>
              <a:t> </a:t>
            </a:r>
            <a:r>
              <a:rPr lang="tr-TR" dirty="0">
                <a:latin typeface="Bahnschrift SemiCondensed" panose="020B0502040204020203" pitchFamily="34" charset="0"/>
              </a:rPr>
              <a:t>iktidar anlayışının temelinde </a:t>
            </a:r>
            <a:r>
              <a:rPr lang="tr-TR" dirty="0" err="1">
                <a:latin typeface="Bahnschrift SemiCondensed" panose="020B0502040204020203" pitchFamily="34" charset="0"/>
              </a:rPr>
              <a:t>panoptikon</a:t>
            </a:r>
            <a:r>
              <a:rPr lang="tr-TR" dirty="0">
                <a:latin typeface="Bahnschrift SemiCondensed" panose="020B0502040204020203" pitchFamily="34" charset="0"/>
              </a:rPr>
              <a:t> sistemde bulunan </a:t>
            </a:r>
            <a:r>
              <a:rPr lang="tr-TR" b="1" dirty="0">
                <a:latin typeface="Bahnschrift SemiCondensed" panose="020B0502040204020203" pitchFamily="34" charset="0"/>
              </a:rPr>
              <a:t>öz-denetim </a:t>
            </a:r>
            <a:r>
              <a:rPr lang="tr-TR" dirty="0">
                <a:latin typeface="Bahnschrift SemiCondensed" panose="020B0502040204020203" pitchFamily="34" charset="0"/>
              </a:rPr>
              <a:t>yatar</a:t>
            </a:r>
            <a:r>
              <a:rPr lang="tr-TR" dirty="0" smtClean="0">
                <a:latin typeface="Bahnschrift SemiCondensed" panose="020B0502040204020203" pitchFamily="34" charset="0"/>
              </a:rPr>
              <a:t>.</a:t>
            </a:r>
            <a:endParaRPr lang="tr-TR" dirty="0">
              <a:latin typeface="Bahnschrift SemiCondensed" panose="020B0502040204020203" pitchFamily="34" charset="0"/>
            </a:endParaRPr>
          </a:p>
        </p:txBody>
      </p:sp>
      <p:pic>
        <p:nvPicPr>
          <p:cNvPr id="1028" name="Picture 4" descr="Panopticon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29" y="1573650"/>
            <a:ext cx="4985591" cy="310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.bilgeyik.com/2020/mart/58/633/56_batman-echolocation-surveillance-wall-th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905" y="1573649"/>
            <a:ext cx="5100451" cy="310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4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Bahnschrift SemiCondensed" panose="020B0502040204020203" pitchFamily="34" charset="0"/>
              </a:rPr>
              <a:t>Mahremiyet</a:t>
            </a:r>
            <a:endParaRPr lang="tr-TR" dirty="0"/>
          </a:p>
        </p:txBody>
      </p:sp>
      <p:pic>
        <p:nvPicPr>
          <p:cNvPr id="2050" name="Picture 2" descr="Biri Bizi Gözetliyor! Bilgisayarların Kamera ve Mikrofonunu Kapatmak  Gerçekten Gerekli mi Yoksa Abartıyor muyuz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6" y="2426194"/>
            <a:ext cx="5087387" cy="26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bcam Kapağı | Toptan Webcam Kapakları | Güvenlik Kapakları – DOZ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6"/>
          <a:stretch/>
        </p:blipFill>
        <p:spPr bwMode="auto">
          <a:xfrm>
            <a:off x="6096000" y="1775954"/>
            <a:ext cx="5486711" cy="34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7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68069" cy="1325563"/>
          </a:xfrm>
        </p:spPr>
        <p:txBody>
          <a:bodyPr>
            <a:normAutofit/>
          </a:bodyPr>
          <a:lstStyle/>
          <a:p>
            <a:pPr lvl="0"/>
            <a:r>
              <a:rPr lang="tr-TR" b="1" dirty="0" smtClean="0">
                <a:latin typeface="Proxima Nova"/>
                <a:ea typeface="Proxima Nova"/>
                <a:cs typeface="Proxima Nova"/>
                <a:sym typeface="Proxima Nova"/>
              </a:rPr>
              <a:t>CYPHERPUNKS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60919" y="1687513"/>
            <a:ext cx="5655906" cy="4351338"/>
          </a:xfrm>
        </p:spPr>
        <p:txBody>
          <a:bodyPr>
            <a:normAutofit fontScale="92500" lnSpcReduction="10000"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100"/>
              <a:buNone/>
            </a:pP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“Elektronik çağda açık bir toplum için </a:t>
            </a:r>
            <a:r>
              <a:rPr lang="tr-TR" dirty="0" smtClean="0">
                <a:latin typeface="Proxima Nova"/>
                <a:ea typeface="Proxima Nova"/>
                <a:cs typeface="Proxima Nova"/>
                <a:sym typeface="Proxima Nova"/>
              </a:rPr>
              <a:t>mahremiyet gereklidir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tr-TR" dirty="0" smtClean="0">
                <a:highlight>
                  <a:schemeClr val="accent2"/>
                </a:highlight>
                <a:latin typeface="Proxima Nova"/>
                <a:ea typeface="Proxima Nova"/>
                <a:cs typeface="Proxima Nova"/>
                <a:sym typeface="Proxima Nova"/>
              </a:rPr>
              <a:t>Mahremiyet, sır değildir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tr-TR" dirty="0" smtClean="0">
                <a:latin typeface="Proxima Nova"/>
                <a:ea typeface="Proxima Nova"/>
                <a:cs typeface="Proxima Nova"/>
                <a:sym typeface="Proxima Nova"/>
              </a:rPr>
              <a:t>Mahrem 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bir konu,  tüm dünyanın bilmesini istemediğimiz şeydir, ancak  bir sır, hiç kimse tarafından bilinmesi istenilmeyendir . </a:t>
            </a:r>
            <a:r>
              <a:rPr lang="tr-TR" dirty="0" smtClean="0">
                <a:latin typeface="Proxima Nova"/>
                <a:ea typeface="Proxima Nova"/>
                <a:cs typeface="Proxima Nova"/>
                <a:sym typeface="Proxima Nova"/>
              </a:rPr>
              <a:t>Mahremiyet, 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kendini dünyaya seçici olarak gösterme gücüdür</a:t>
            </a:r>
            <a:r>
              <a:rPr lang="tr-TR" dirty="0" smtClean="0">
                <a:latin typeface="Proxima Nova"/>
                <a:ea typeface="Proxima Nova"/>
                <a:cs typeface="Proxima Nova"/>
                <a:sym typeface="Proxima Nova"/>
              </a:rPr>
              <a:t>”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100"/>
              <a:buNone/>
            </a:pPr>
            <a:endParaRPr lang="tr-TR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100"/>
              <a:buNone/>
            </a:pP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(Bir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Cypherpunk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dirty="0" smtClean="0">
                <a:latin typeface="Proxima Nova"/>
                <a:ea typeface="Proxima Nova"/>
                <a:cs typeface="Proxima Nova"/>
                <a:sym typeface="Proxima Nova"/>
              </a:rPr>
              <a:t>Manifestosu, </a:t>
            </a:r>
            <a:r>
              <a:rPr lang="tr-TR" dirty="0"/>
              <a:t>9 </a:t>
            </a:r>
            <a:r>
              <a:rPr lang="tr-TR" dirty="0" smtClean="0"/>
              <a:t>Mart </a:t>
            </a:r>
            <a:r>
              <a:rPr lang="tr-TR" dirty="0"/>
              <a:t>1993</a:t>
            </a:r>
            <a:r>
              <a:rPr lang="tr-TR" dirty="0" smtClean="0"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 lang="tr-TR" dirty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tr-TR" dirty="0"/>
          </a:p>
        </p:txBody>
      </p:sp>
      <p:pic>
        <p:nvPicPr>
          <p:cNvPr id="3074" name="Picture 2" descr="Pre-Bitcoin, Satoshi Nakamoto, and Cypherpunks!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883" y="3614058"/>
            <a:ext cx="4310743" cy="242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itcoin Teknolojisine İlham Veren Grup: Cypherpunks | Coin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54" y="803622"/>
            <a:ext cx="4587599" cy="254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Proxima Nova"/>
                <a:ea typeface="Proxima Nova"/>
                <a:cs typeface="Proxima Nova"/>
                <a:sym typeface="Proxima Nova"/>
              </a:rPr>
              <a:t>CYPHERPUNKS</a:t>
            </a:r>
            <a:endParaRPr lang="tr-TR" dirty="0"/>
          </a:p>
        </p:txBody>
      </p:sp>
      <p:sp>
        <p:nvSpPr>
          <p:cNvPr id="4" name="Google Shape;144;p21"/>
          <p:cNvSpPr txBox="1"/>
          <p:nvPr/>
        </p:nvSpPr>
        <p:spPr>
          <a:xfrm>
            <a:off x="152401" y="2134666"/>
            <a:ext cx="5741042" cy="383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Cypherpunks ve Crypto-anarşistler: </a:t>
            </a:r>
            <a:r>
              <a:rPr lang="tr-TR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Mahremiyet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 </a:t>
            </a: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(Privacy) </a:t>
            </a:r>
            <a:r>
              <a:rPr lang="en" sz="2400" dirty="0">
                <a:solidFill>
                  <a:schemeClr val="dk2"/>
                </a:solidFill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ile </a:t>
            </a: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ilgilenen liberter gruplar önemli bir araç olarak </a:t>
            </a:r>
            <a:r>
              <a:rPr lang="en" sz="2400" b="1" u="sng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kriptografiyi</a:t>
            </a: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savundular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"</a:t>
            </a:r>
            <a:r>
              <a:rPr lang="tr-TR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Mahremiyet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, </a:t>
            </a: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kendini dünyaya seçici olarak gösterme gücüdür."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“Açık bir toplumda </a:t>
            </a:r>
            <a:r>
              <a:rPr lang="tr-TR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mahremiyet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, </a:t>
            </a: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anonim işlem sistemleri gerektirir”</a:t>
            </a:r>
            <a:endParaRPr sz="2400" b="1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14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9383" y="2297226"/>
            <a:ext cx="5258663" cy="2760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2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3600" b="1" dirty="0">
                <a:latin typeface="Bahnschrift Condensed" panose="020B0502040204020203" pitchFamily="34" charset="0"/>
                <a:ea typeface="Montserrat"/>
                <a:cs typeface="Montserrat"/>
                <a:sym typeface="Montserrat"/>
              </a:rPr>
              <a:t>KRİPTO PARA BİRİMİNDE  ERKEN DENEYİMLER</a:t>
            </a:r>
            <a:endParaRPr sz="3600" b="1" dirty="0">
              <a:latin typeface="Bahnschrift Condensed" panose="020B0502040204020203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oogle Shape;15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6628" y="2115495"/>
            <a:ext cx="5426891" cy="328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5;p22"/>
          <p:cNvSpPr txBox="1"/>
          <p:nvPr/>
        </p:nvSpPr>
        <p:spPr>
          <a:xfrm>
            <a:off x="111760" y="1800209"/>
            <a:ext cx="5734420" cy="402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2400" b="1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DigiCash: </a:t>
            </a: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"Kör imzalar" (Blind signatures) public-key şifrelemesi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1989 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David </a:t>
            </a: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Chaum'un şirketi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Kullanıcıların kimlikleri hakkında hiçbir şey açıklamadan işlemlerde oturum kapatmalarına izin verildi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Merkezileşme </a:t>
            </a: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nedeniyle başarısız 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oldu</a:t>
            </a:r>
            <a:endParaRPr lang="tr-TR" sz="2400" dirty="0" smtClean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1998’de iflas etti ve 2002’de </a:t>
            </a:r>
            <a:r>
              <a:rPr lang="tr-TR" sz="2400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eCash</a:t>
            </a:r>
            <a:r>
              <a:rPr lang="tr-TR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Technologies’e varlıklarını sattı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1478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556760" y="473234"/>
            <a:ext cx="10515600" cy="1325563"/>
          </a:xfrm>
        </p:spPr>
        <p:txBody>
          <a:bodyPr>
            <a:normAutofit/>
          </a:bodyPr>
          <a:lstStyle/>
          <a:p>
            <a:r>
              <a:rPr lang="tr-TR" sz="4800" b="1" dirty="0" smtClean="0">
                <a:latin typeface="Bahnschrift Condensed" panose="020B0502040204020203" pitchFamily="34" charset="0"/>
              </a:rPr>
              <a:t>ÖNEMLİ NOT!</a:t>
            </a:r>
            <a:endParaRPr lang="tr-TR" sz="4800" b="1" dirty="0">
              <a:latin typeface="Bahnschrift Condensed" panose="020B0502040204020203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3600" dirty="0" smtClean="0">
                <a:latin typeface="Bahnschrift Condensed" panose="020B0502040204020203" pitchFamily="34" charset="0"/>
              </a:rPr>
              <a:t>Bu sunumda anlatılanlar tamamen bilgi amaçlı olup herhangi bir yatırım tavsiyesi içermemektedir (YTD).</a:t>
            </a:r>
            <a:endParaRPr lang="tr-TR" sz="3600" dirty="0">
              <a:latin typeface="Bahnschrift Condensed" panose="020B0502040204020203" pitchFamily="34" charset="0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40" y="3097531"/>
            <a:ext cx="4870171" cy="307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4;p23"/>
          <p:cNvSpPr txBox="1"/>
          <p:nvPr/>
        </p:nvSpPr>
        <p:spPr>
          <a:xfrm>
            <a:off x="270588" y="1542285"/>
            <a:ext cx="6183274" cy="436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HashCash:</a:t>
            </a: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 Coin’ler, bir merkez bankası yerine kaynakları </a:t>
            </a:r>
            <a:r>
              <a:rPr lang="en" sz="2400" dirty="0" smtClean="0">
                <a:latin typeface="Proxima Nova"/>
                <a:ea typeface="Proxima Nova"/>
                <a:cs typeface="Proxima Nova"/>
                <a:sym typeface="Proxima Nova"/>
              </a:rPr>
              <a:t>harcayarak</a:t>
            </a:r>
            <a:r>
              <a:rPr lang="tr-TR" sz="2400" dirty="0" smtClean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tr-TR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proof</a:t>
            </a:r>
            <a:r>
              <a:rPr lang="tr-TR" sz="2400" dirty="0" smtClean="0">
                <a:latin typeface="Proxima Nova"/>
                <a:ea typeface="Proxima Nova"/>
                <a:cs typeface="Proxima Nova"/>
                <a:sym typeface="Proxima Nova"/>
              </a:rPr>
              <a:t>-of-</a:t>
            </a:r>
            <a:r>
              <a:rPr lang="tr-TR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work</a:t>
            </a:r>
            <a:r>
              <a:rPr lang="tr-TR" sz="24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en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basılıyor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>
              <a:buClr>
                <a:schemeClr val="dk2"/>
              </a:buClr>
              <a:buSzPts val="1800"/>
              <a:buFont typeface="Proxima Nova"/>
              <a:buChar char="○"/>
            </a:pPr>
            <a:r>
              <a:rPr lang="tr-TR" sz="2400" dirty="0">
                <a:latin typeface="Proxima Nova"/>
                <a:ea typeface="Proxima Nova"/>
                <a:cs typeface="Proxima Nova"/>
                <a:sym typeface="Proxima Nova"/>
              </a:rPr>
              <a:t>1997 Adam </a:t>
            </a:r>
            <a:r>
              <a:rPr lang="tr-TR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lang="tr-TR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○"/>
            </a:pPr>
            <a:r>
              <a:rPr lang="en" sz="2400" dirty="0" smtClean="0">
                <a:latin typeface="Proxima Nova"/>
                <a:ea typeface="Proxima Nova"/>
                <a:cs typeface="Proxima Nova"/>
                <a:sym typeface="Proxima Nova"/>
              </a:rPr>
              <a:t>Kriptografik </a:t>
            </a: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hash fonksiyonu kullanarak bir bulmaca </a:t>
            </a:r>
            <a:r>
              <a:rPr lang="en" sz="2400" dirty="0" smtClean="0">
                <a:latin typeface="Proxima Nova"/>
                <a:ea typeface="Proxima Nova"/>
                <a:cs typeface="Proxima Nova"/>
                <a:sym typeface="Proxima Nova"/>
              </a:rPr>
              <a:t>çözülür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○"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Başlangıçta e-posta spam'lerini azaltmak için </a:t>
            </a:r>
            <a:r>
              <a:rPr lang="en" sz="2400" dirty="0" smtClean="0">
                <a:latin typeface="Proxima Nova"/>
                <a:ea typeface="Proxima Nova"/>
                <a:cs typeface="Proxima Nova"/>
                <a:sym typeface="Proxima Nova"/>
              </a:rPr>
              <a:t>tasarlandı</a:t>
            </a:r>
            <a:endParaRPr lang="tr-TR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Google Shape;16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53862" y="1696765"/>
            <a:ext cx="5050783" cy="42063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8" name="Google Shape;152;p22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300" tIns="17150" rIns="34300" bIns="1715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740"/>
              </a:lnSpc>
              <a:spcBef>
                <a:spcPts val="0"/>
              </a:spcBef>
              <a:buClr>
                <a:srgbClr val="000000"/>
              </a:buClr>
              <a:buFont typeface="Montserrat"/>
              <a:buNone/>
            </a:pPr>
            <a:r>
              <a:rPr lang="tr-TR" sz="3600" b="1" dirty="0" smtClean="0">
                <a:latin typeface="Bahnschrift Condensed" panose="020B0502040204020203" pitchFamily="34" charset="0"/>
                <a:ea typeface="Montserrat"/>
                <a:cs typeface="Montserrat"/>
                <a:sym typeface="Montserrat"/>
              </a:rPr>
              <a:t>KRİPTO PARA BİRİMİNDE  ERKEN DENEYİMLER</a:t>
            </a:r>
            <a:endParaRPr lang="tr-TR" sz="3600" b="1" dirty="0">
              <a:latin typeface="Bahnschrift Condensed" panose="020B0502040204020203" pitchFamily="34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1939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4;p24"/>
          <p:cNvSpPr txBox="1"/>
          <p:nvPr/>
        </p:nvSpPr>
        <p:spPr>
          <a:xfrm>
            <a:off x="255797" y="2269280"/>
            <a:ext cx="6648856" cy="34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B-MONEY</a:t>
            </a: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tr-TR" sz="2400" dirty="0" smtClean="0">
                <a:latin typeface="Proxima Nova"/>
                <a:ea typeface="Proxima Nova"/>
                <a:cs typeface="Proxima Nova"/>
                <a:sym typeface="Proxima Nova"/>
              </a:rPr>
              <a:t>1998 </a:t>
            </a:r>
            <a:r>
              <a:rPr lang="tr-TR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Wei</a:t>
            </a:r>
            <a:r>
              <a:rPr lang="tr-TR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Dai</a:t>
            </a:r>
            <a:r>
              <a:rPr lang="tr-TR" sz="2400" dirty="0" smtClean="0">
                <a:latin typeface="Proxima Nova"/>
                <a:ea typeface="Proxima Nova"/>
                <a:cs typeface="Proxima Nova"/>
                <a:sym typeface="Proxima Nova"/>
              </a:rPr>
              <a:t>, i</a:t>
            </a:r>
            <a:r>
              <a:rPr lang="en" sz="2400" dirty="0" smtClean="0">
                <a:latin typeface="Proxima Nova"/>
                <a:ea typeface="Proxima Nova"/>
                <a:cs typeface="Proxima Nova"/>
                <a:sym typeface="Proxima Nova"/>
              </a:rPr>
              <a:t>ki </a:t>
            </a: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protokol tanımladı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○"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Anonim aktörler arasında sözleşmeye dayalı anlaşmaları yürürlüğe koymanın pratik yolu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○"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Her katılımcının, her bir kullanıcının ne kadar paraya sahip olduğuna dair bireysel bir veri tabanı tuttuğu protokol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9134" y="2269281"/>
            <a:ext cx="3135125" cy="22853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kdörtgen 5"/>
          <p:cNvSpPr/>
          <p:nvPr/>
        </p:nvSpPr>
        <p:spPr>
          <a:xfrm>
            <a:off x="8612490" y="4554667"/>
            <a:ext cx="988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Wei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Dai</a:t>
            </a:r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Google Shape;152;p22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300" tIns="17150" rIns="34300" bIns="1715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740"/>
              </a:lnSpc>
              <a:spcBef>
                <a:spcPts val="0"/>
              </a:spcBef>
              <a:buClr>
                <a:srgbClr val="000000"/>
              </a:buClr>
              <a:buFont typeface="Montserrat"/>
              <a:buNone/>
            </a:pPr>
            <a:r>
              <a:rPr lang="tr-TR" sz="3600" b="1" dirty="0" smtClean="0">
                <a:latin typeface="Bahnschrift Condensed" panose="020B0502040204020203" pitchFamily="34" charset="0"/>
                <a:ea typeface="Montserrat"/>
                <a:cs typeface="Montserrat"/>
                <a:sym typeface="Montserrat"/>
              </a:rPr>
              <a:t>KRİPTO PARA BİRİMİNDE  ERKEN DENEYİMLER</a:t>
            </a:r>
            <a:endParaRPr lang="tr-TR" sz="3600" b="1" dirty="0">
              <a:latin typeface="Bahnschrift Condensed" panose="020B0502040204020203" pitchFamily="34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845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97560" y="125512"/>
            <a:ext cx="10515600" cy="1325563"/>
          </a:xfrm>
        </p:spPr>
        <p:txBody>
          <a:bodyPr/>
          <a:lstStyle/>
          <a:p>
            <a:pPr lvl="0"/>
            <a:r>
              <a:rPr lang="tr-TR" b="1" dirty="0">
                <a:latin typeface="Bahnschrift SemiCondensed" panose="020B0502040204020203" pitchFamily="34" charset="0"/>
                <a:ea typeface="Montserrat"/>
                <a:cs typeface="Montserrat"/>
                <a:sym typeface="Montserrat"/>
              </a:rPr>
              <a:t>SATOSHI </a:t>
            </a:r>
            <a:r>
              <a:rPr lang="tr-TR" b="1" dirty="0" smtClean="0">
                <a:latin typeface="Bahnschrift SemiCondensed" panose="020B0502040204020203" pitchFamily="34" charset="0"/>
                <a:ea typeface="Montserrat"/>
                <a:cs typeface="Montserrat"/>
                <a:sym typeface="Montserrat"/>
              </a:rPr>
              <a:t>NAKAMOTO</a:t>
            </a:r>
            <a:endParaRPr lang="tr-TR" dirty="0">
              <a:latin typeface="Bahnschrift SemiCondensed" panose="020B0502040204020203" pitchFamily="34" charset="0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68362" y="4484871"/>
            <a:ext cx="69287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sz="2000" b="1" dirty="0" err="1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Satoshi</a:t>
            </a:r>
            <a:r>
              <a:rPr lang="tr-TR" sz="2000" b="1" dirty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b="1" dirty="0" err="1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Nakamoto</a:t>
            </a:r>
            <a:r>
              <a:rPr lang="tr-TR" sz="2000" b="1" dirty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:</a:t>
            </a:r>
            <a:r>
              <a:rPr lang="tr-TR" sz="2000" dirty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Bitcoin'in</a:t>
            </a:r>
            <a:r>
              <a:rPr lang="tr-TR" sz="2000" dirty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anonim tasarımcısı, </a:t>
            </a:r>
            <a:r>
              <a:rPr lang="tr-TR" sz="20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2008’de teknik incelemeyi yazdı.</a:t>
            </a:r>
            <a:endParaRPr lang="tr-TR" sz="2000" dirty="0">
              <a:latin typeface="Bahnschrift Semi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342900"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sz="2000" dirty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Güvene ihtiyacımız var mı? “</a:t>
            </a:r>
            <a:r>
              <a:rPr lang="tr-TR" sz="2000" dirty="0">
                <a:highlight>
                  <a:schemeClr val="accent2"/>
                </a:highlight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Güven yerine </a:t>
            </a:r>
            <a:r>
              <a:rPr lang="tr-TR" sz="2000" dirty="0" err="1">
                <a:highlight>
                  <a:schemeClr val="accent2"/>
                </a:highlight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kriptografik</a:t>
            </a:r>
            <a:r>
              <a:rPr lang="tr-TR" sz="2000" dirty="0">
                <a:highlight>
                  <a:schemeClr val="accent2"/>
                </a:highlight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kanıtlara dayalı elektronik ödeme sistemi</a:t>
            </a:r>
            <a:r>
              <a:rPr lang="tr-TR" sz="2000" dirty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”</a:t>
            </a:r>
          </a:p>
          <a:p>
            <a:pPr marL="457200" lvl="0" indent="-342900"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sz="2000" dirty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Dağıtılmış fikir birliği (</a:t>
            </a:r>
            <a:r>
              <a:rPr lang="tr-TR" sz="2000" dirty="0" err="1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consensus</a:t>
            </a:r>
            <a:r>
              <a:rPr lang="tr-TR" sz="2000" dirty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) çözümü: </a:t>
            </a:r>
            <a:r>
              <a:rPr lang="tr-TR" sz="2000" dirty="0" err="1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Proof</a:t>
            </a:r>
            <a:r>
              <a:rPr lang="tr-TR" sz="2000" dirty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-of-</a:t>
            </a:r>
            <a:r>
              <a:rPr lang="tr-TR" sz="2000" dirty="0" err="1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Work</a:t>
            </a:r>
            <a:r>
              <a:rPr lang="tr-TR" sz="2000" dirty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, "bir CPU-bir-oy"</a:t>
            </a:r>
          </a:p>
        </p:txBody>
      </p:sp>
      <p:pic>
        <p:nvPicPr>
          <p:cNvPr id="5" name="Google Shape;18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3830" y="1246732"/>
            <a:ext cx="3195530" cy="42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Satoshi Nakamoto's Bitcoin Whitepaper: A thorough and straightforward  walk-throug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5" y="1246732"/>
            <a:ext cx="6282677" cy="290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2784252" y="1705394"/>
            <a:ext cx="1696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Clr>
                <a:schemeClr val="dk2"/>
              </a:buClr>
              <a:buSzPts val="1800"/>
            </a:pPr>
            <a:r>
              <a:rPr lang="tr-TR" b="1" dirty="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Ekim 2008</a:t>
            </a:r>
            <a:endParaRPr lang="tr-TR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2588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b="1" dirty="0">
                <a:latin typeface="Bahnschrift Condensed" panose="020B0502040204020203" pitchFamily="34" charset="0"/>
                <a:ea typeface="Montserrat"/>
                <a:cs typeface="Montserrat"/>
                <a:sym typeface="Montserrat"/>
              </a:rPr>
              <a:t>BITCOIN: İLK KRİPTO PARA </a:t>
            </a:r>
            <a:r>
              <a:rPr lang="tr-TR" b="1" dirty="0" smtClean="0">
                <a:latin typeface="Bahnschrift Condensed" panose="020B0502040204020203" pitchFamily="34" charset="0"/>
                <a:ea typeface="Montserrat"/>
                <a:cs typeface="Montserrat"/>
                <a:sym typeface="Montserrat"/>
              </a:rPr>
              <a:t>BİRİMİ</a:t>
            </a:r>
            <a:endParaRPr lang="tr-TR" dirty="0">
              <a:latin typeface="Bahnschrift Condensed" panose="020B0502040204020203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72693" y="1844286"/>
            <a:ext cx="10515600" cy="4351338"/>
          </a:xfrm>
        </p:spPr>
        <p:txBody>
          <a:bodyPr/>
          <a:lstStyle/>
          <a:p>
            <a:r>
              <a:rPr lang="tr-TR" dirty="0" smtClean="0">
                <a:latin typeface="Bahnschrift Condensed" panose="020B0502040204020203" pitchFamily="34" charset="0"/>
              </a:rPr>
              <a:t>İlk Blok: </a:t>
            </a:r>
            <a:r>
              <a:rPr lang="tr-TR" dirty="0" err="1" smtClean="0">
                <a:latin typeface="Bahnschrift Condensed" panose="020B0502040204020203" pitchFamily="34" charset="0"/>
              </a:rPr>
              <a:t>Genesis</a:t>
            </a:r>
            <a:r>
              <a:rPr lang="tr-TR" dirty="0" smtClean="0">
                <a:latin typeface="Bahnschrift Condensed" panose="020B0502040204020203" pitchFamily="34" charset="0"/>
              </a:rPr>
              <a:t> (3 Ocak 2009)</a:t>
            </a:r>
          </a:p>
          <a:p>
            <a:endParaRPr lang="tr-TR" dirty="0"/>
          </a:p>
        </p:txBody>
      </p:sp>
      <p:sp>
        <p:nvSpPr>
          <p:cNvPr id="4" name="Google Shape;194;p26"/>
          <p:cNvSpPr txBox="1"/>
          <p:nvPr/>
        </p:nvSpPr>
        <p:spPr>
          <a:xfrm>
            <a:off x="472692" y="2331098"/>
            <a:ext cx="5392716" cy="3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Genesis bloğunun madeni para tabanı, Times of London'da maliye Bakanının bankaları kurtarmasını içeren bir hikayeye atıfta bulunuyor - Bitcoin'in özgürlükçü kökleri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12 Ocak 2009'da Hal Finney ile ilk bitcoin 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işlemi</a:t>
            </a:r>
            <a:r>
              <a:rPr lang="tr-TR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(50 BTC)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19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728" y="1690688"/>
            <a:ext cx="4033917" cy="2290862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22" name="Picture 2" descr="Blockchain | Crypto Guide at CoinCompare, your crypto price companion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394718"/>
            <a:ext cx="4020965" cy="209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59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b="1" dirty="0">
                <a:latin typeface="Montserrat"/>
                <a:ea typeface="Montserrat"/>
                <a:cs typeface="Montserrat"/>
                <a:sym typeface="Montserrat"/>
              </a:rPr>
              <a:t>BITCOIN DEĞER </a:t>
            </a:r>
            <a:r>
              <a:rPr lang="tr-TR" b="1" dirty="0" smtClean="0">
                <a:latin typeface="Montserrat"/>
                <a:ea typeface="Montserrat"/>
                <a:cs typeface="Montserrat"/>
                <a:sym typeface="Montserrat"/>
              </a:rPr>
              <a:t>KAZANIMI</a:t>
            </a:r>
            <a:endParaRPr lang="tr-TR" dirty="0"/>
          </a:p>
        </p:txBody>
      </p:sp>
      <p:pic>
        <p:nvPicPr>
          <p:cNvPr id="4" name="Google Shape;20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5069" y="1614609"/>
            <a:ext cx="5737236" cy="2652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8;p27"/>
          <p:cNvSpPr txBox="1"/>
          <p:nvPr/>
        </p:nvSpPr>
        <p:spPr>
          <a:xfrm>
            <a:off x="2266228" y="3980976"/>
            <a:ext cx="24654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 dirty="0">
                <a:solidFill>
                  <a:schemeClr val="hlink"/>
                </a:solidFill>
                <a:hlinkClick r:id="rId3"/>
              </a:rPr>
              <a:t>https://bitcointalk.org/index.php?topic=137.0</a:t>
            </a:r>
            <a:endParaRPr sz="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pic>
        <p:nvPicPr>
          <p:cNvPr id="6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448" y="1934597"/>
            <a:ext cx="4406351" cy="22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Dikdörtgen 6"/>
          <p:cNvSpPr/>
          <p:nvPr/>
        </p:nvSpPr>
        <p:spPr>
          <a:xfrm>
            <a:off x="905069" y="4710530"/>
            <a:ext cx="10142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22 Mayıs 2010,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Laszlo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Hanyecz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10.000 BTC karşılığında 25$ değerinde pizza satın aldı.</a:t>
            </a:r>
          </a:p>
          <a:p>
            <a:pPr marL="457200" lvl="0" indent="-342900"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Komik gerçek: 10.000 BTC artık  yaklaşık 392,427,000$'a eşdeğer</a:t>
            </a:r>
          </a:p>
          <a:p>
            <a:pPr marL="457200" lvl="0" indent="-342900"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Maddi bir varlık için dünyanın ilk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Bitcoin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işlemi</a:t>
            </a:r>
          </a:p>
          <a:p>
            <a:pPr marL="457200" lvl="0" indent="-342900"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Bitcoin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, değersiz internet parasından gerçek değeri olan bir şeye dönüştü</a:t>
            </a:r>
          </a:p>
        </p:txBody>
      </p:sp>
    </p:spTree>
    <p:extLst>
      <p:ext uri="{BB962C8B-B14F-4D97-AF65-F5344CB8AC3E}">
        <p14:creationId xmlns:p14="http://schemas.microsoft.com/office/powerpoint/2010/main" val="45272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b="1" dirty="0">
                <a:latin typeface="Montserrat"/>
                <a:ea typeface="Montserrat"/>
                <a:cs typeface="Montserrat"/>
                <a:sym typeface="Montserrat"/>
              </a:rPr>
              <a:t>BITCOIN DEĞER </a:t>
            </a:r>
            <a:r>
              <a:rPr lang="tr-TR" b="1" dirty="0" smtClean="0">
                <a:latin typeface="Montserrat"/>
                <a:ea typeface="Montserrat"/>
                <a:cs typeface="Montserrat"/>
                <a:sym typeface="Montserrat"/>
              </a:rPr>
              <a:t>KAZANIYOR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90331" y="1825625"/>
            <a:ext cx="10515600" cy="4351338"/>
          </a:xfrm>
        </p:spPr>
        <p:txBody>
          <a:bodyPr/>
          <a:lstStyle/>
          <a:p>
            <a:endParaRPr lang="tr-TR"/>
          </a:p>
        </p:txBody>
      </p:sp>
      <p:pic>
        <p:nvPicPr>
          <p:cNvPr id="4" name="Google Shape;227;p29"/>
          <p:cNvPicPr preferRelativeResize="0"/>
          <p:nvPr/>
        </p:nvPicPr>
        <p:blipFill rotWithShape="1">
          <a:blip r:embed="rId2">
            <a:alphaModFix/>
          </a:blip>
          <a:srcRect t="1643" b="1682"/>
          <a:stretch/>
        </p:blipFill>
        <p:spPr>
          <a:xfrm>
            <a:off x="1287840" y="1825625"/>
            <a:ext cx="8242716" cy="485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440" y="3698549"/>
            <a:ext cx="5842674" cy="1657222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25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33;p30"/>
          <p:cNvGrpSpPr/>
          <p:nvPr/>
        </p:nvGrpSpPr>
        <p:grpSpPr>
          <a:xfrm>
            <a:off x="2934192" y="2175171"/>
            <a:ext cx="6834958" cy="2686078"/>
            <a:chOff x="9923385" y="4117650"/>
            <a:chExt cx="4553117" cy="2413212"/>
          </a:xfrm>
        </p:grpSpPr>
        <p:sp>
          <p:nvSpPr>
            <p:cNvPr id="5" name="Google Shape;234;p30"/>
            <p:cNvSpPr txBox="1"/>
            <p:nvPr/>
          </p:nvSpPr>
          <p:spPr>
            <a:xfrm>
              <a:off x="10122547" y="4661611"/>
              <a:ext cx="4154806" cy="1528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3600" b="1" dirty="0" smtClean="0">
                  <a:latin typeface="Bahnschrift SemiCondensed" panose="020B0502040204020203" pitchFamily="34" charset="0"/>
                  <a:ea typeface="Montserrat"/>
                  <a:cs typeface="Montserrat"/>
                  <a:sym typeface="Montserrat"/>
                </a:rPr>
                <a:t>SKANDALL</a:t>
              </a:r>
              <a:r>
                <a:rPr lang="tr-TR" sz="3600" b="1" dirty="0" smtClean="0">
                  <a:latin typeface="Bahnschrift SemiCondensed" panose="020B0502040204020203" pitchFamily="34" charset="0"/>
                  <a:ea typeface="Montserrat"/>
                  <a:cs typeface="Montserrat"/>
                  <a:sym typeface="Montserrat"/>
                </a:rPr>
                <a:t>A</a:t>
              </a:r>
              <a:r>
                <a:rPr lang="en" sz="3600" b="1" dirty="0" smtClean="0">
                  <a:latin typeface="Bahnschrift SemiCondensed" panose="020B0502040204020203" pitchFamily="34" charset="0"/>
                  <a:ea typeface="Montserrat"/>
                  <a:cs typeface="Montserrat"/>
                  <a:sym typeface="Montserrat"/>
                </a:rPr>
                <a:t>R</a:t>
              </a:r>
              <a:r>
                <a:rPr lang="en" sz="3600" b="1" dirty="0">
                  <a:latin typeface="Bahnschrift SemiCondensed" panose="020B0502040204020203" pitchFamily="34" charset="0"/>
                  <a:ea typeface="Montserrat"/>
                  <a:cs typeface="Montserrat"/>
                  <a:sym typeface="Montserrat"/>
                </a:rPr>
                <a:t>, HACKLER,</a:t>
              </a:r>
              <a:endParaRPr sz="3600" b="1" dirty="0">
                <a:latin typeface="Bahnschrift SemiCondensed" panose="020B0502040204020203" pitchFamily="34" charset="0"/>
                <a:ea typeface="Montserrat"/>
                <a:cs typeface="Montserrat"/>
                <a:sym typeface="Montserra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3600" b="1" dirty="0">
                  <a:latin typeface="Bahnschrift SemiCondensed" panose="020B0502040204020203" pitchFamily="34" charset="0"/>
                  <a:ea typeface="Montserrat"/>
                  <a:cs typeface="Montserrat"/>
                  <a:sym typeface="Montserrat"/>
                </a:rPr>
                <a:t>  YASA DIŞI FAALİYETLER</a:t>
              </a:r>
              <a:endParaRPr sz="3600" b="1" dirty="0">
                <a:latin typeface="Bahnschrift SemiCondensed" panose="020B0502040204020203" pitchFamily="34" charset="0"/>
                <a:ea typeface="Montserrat"/>
                <a:cs typeface="Montserrat"/>
                <a:sym typeface="Montserra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Montserrat"/>
                <a:buNone/>
              </a:pPr>
              <a:endParaRPr sz="2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7" name="Google Shape;236;p30"/>
            <p:cNvCxnSpPr/>
            <p:nvPr/>
          </p:nvCxnSpPr>
          <p:spPr>
            <a:xfrm rot="10800000">
              <a:off x="9923400" y="4117650"/>
              <a:ext cx="4553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" name="Google Shape;237;p30"/>
            <p:cNvCxnSpPr/>
            <p:nvPr/>
          </p:nvCxnSpPr>
          <p:spPr>
            <a:xfrm>
              <a:off x="9923385" y="6197862"/>
              <a:ext cx="0" cy="333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9" name="Google Shape;238;p30"/>
            <p:cNvCxnSpPr/>
            <p:nvPr/>
          </p:nvCxnSpPr>
          <p:spPr>
            <a:xfrm rot="10800000">
              <a:off x="9923400" y="6523464"/>
              <a:ext cx="4553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0" name="Google Shape;239;p30"/>
            <p:cNvCxnSpPr/>
            <p:nvPr/>
          </p:nvCxnSpPr>
          <p:spPr>
            <a:xfrm>
              <a:off x="14476502" y="4117650"/>
              <a:ext cx="0" cy="2405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" name="Google Shape;240;p30"/>
            <p:cNvCxnSpPr/>
            <p:nvPr/>
          </p:nvCxnSpPr>
          <p:spPr>
            <a:xfrm>
              <a:off x="9923385" y="4117650"/>
              <a:ext cx="0" cy="333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5600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8;p31"/>
          <p:cNvSpPr txBox="1">
            <a:spLocks noGrp="1"/>
          </p:cNvSpPr>
          <p:nvPr>
            <p:ph type="title"/>
          </p:nvPr>
        </p:nvSpPr>
        <p:spPr>
          <a:xfrm>
            <a:off x="1559560" y="54069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4000" b="1" dirty="0">
                <a:latin typeface="Bahnschrift SemiCondensed" panose="020B0502040204020203" pitchFamily="34" charset="0"/>
                <a:ea typeface="Montserrat"/>
                <a:cs typeface="Montserrat"/>
                <a:sym typeface="Montserrat"/>
              </a:rPr>
              <a:t>BITCOIN HIRSIZLIĞI</a:t>
            </a:r>
            <a:endParaRPr sz="4000" b="1" dirty="0">
              <a:latin typeface="Bahnschrift SemiCondensed" panose="020B0502040204020203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246;p31"/>
          <p:cNvSpPr txBox="1">
            <a:spLocks/>
          </p:cNvSpPr>
          <p:nvPr/>
        </p:nvSpPr>
        <p:spPr>
          <a:xfrm>
            <a:off x="264160" y="2198688"/>
            <a:ext cx="7132441" cy="347059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2010: </a:t>
            </a:r>
            <a:r>
              <a:rPr lang="tr-TR" b="1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Jed</a:t>
            </a:r>
            <a:r>
              <a:rPr lang="tr-TR" b="1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b="1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McCaleb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, en büyük çevrimiçi </a:t>
            </a:r>
            <a:r>
              <a:rPr lang="tr-TR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bitcoin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değişim sitesi </a:t>
            </a:r>
            <a:r>
              <a:rPr lang="tr-TR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Mt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. </a:t>
            </a:r>
            <a:r>
              <a:rPr lang="tr-TR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Gox'u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oluşturdu</a:t>
            </a:r>
          </a:p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2011: </a:t>
            </a:r>
            <a:r>
              <a:rPr lang="tr-TR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Mt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. </a:t>
            </a:r>
            <a:r>
              <a:rPr lang="tr-TR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Gox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, hileli ticaretle sonuçlanan önemli bir güvenlik ihlali yaşadı</a:t>
            </a:r>
          </a:p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2014: </a:t>
            </a:r>
            <a:r>
              <a:rPr lang="tr-TR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Mt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. </a:t>
            </a:r>
            <a:r>
              <a:rPr lang="tr-TR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Gox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, işlemlerin %70'ini yönetiyor</a:t>
            </a:r>
          </a:p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2014: </a:t>
            </a:r>
            <a:r>
              <a:rPr lang="tr-TR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Mt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. </a:t>
            </a:r>
            <a:r>
              <a:rPr lang="tr-TR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Gox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, yıllarca fark edilmeyen bir hırsızlıkta </a:t>
            </a:r>
            <a:r>
              <a:rPr lang="tr-TR" b="1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744.408 </a:t>
            </a:r>
            <a:r>
              <a:rPr lang="tr-TR" b="1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bitcoin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kaybetti; </a:t>
            </a:r>
            <a:r>
              <a:rPr lang="tr-TR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Mt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. </a:t>
            </a:r>
            <a:r>
              <a:rPr lang="tr-TR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Gox</a:t>
            </a: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iflasını açıkladı</a:t>
            </a:r>
          </a:p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2016: </a:t>
            </a:r>
            <a:r>
              <a:rPr lang="tr-TR" dirty="0" err="1" smtClean="0">
                <a:latin typeface="Bahnschrift SemiCondensed" panose="020B0502040204020203" pitchFamily="34" charset="0"/>
              </a:rPr>
              <a:t>Bitfinex</a:t>
            </a:r>
            <a:r>
              <a:rPr lang="tr-TR" dirty="0" smtClean="0">
                <a:latin typeface="Bahnschrift SemiCondensed" panose="020B0502040204020203" pitchFamily="34" charset="0"/>
              </a:rPr>
              <a:t> Borsa </a:t>
            </a:r>
            <a:r>
              <a:rPr lang="tr-TR" b="1" dirty="0" smtClean="0">
                <a:latin typeface="Bahnschrift SemiCondensed" panose="020B0502040204020203" pitchFamily="34" charset="0"/>
              </a:rPr>
              <a:t>119.756</a:t>
            </a:r>
            <a:r>
              <a:rPr lang="tr-TR" dirty="0" smtClean="0">
                <a:latin typeface="Bahnschrift SemiCondensed" panose="020B0502040204020203" pitchFamily="34" charset="0"/>
              </a:rPr>
              <a:t> </a:t>
            </a:r>
            <a:r>
              <a:rPr lang="tr-TR" dirty="0" err="1" smtClean="0">
                <a:latin typeface="Bahnschrift SemiCondensed" panose="020B0502040204020203" pitchFamily="34" charset="0"/>
              </a:rPr>
              <a:t>bitcoin</a:t>
            </a:r>
            <a:r>
              <a:rPr lang="tr-TR" dirty="0" smtClean="0">
                <a:latin typeface="Bahnschrift SemiCondensed" panose="020B0502040204020203" pitchFamily="34" charset="0"/>
              </a:rPr>
              <a:t> çalındı.</a:t>
            </a:r>
            <a:endParaRPr lang="tr-TR" dirty="0" smtClean="0">
              <a:latin typeface="Bahnschrift Semi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48" name="Picture 4" descr="Bitcoin fiyatındaki düşüşün arkasında Mt. Gox mu var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577" y="2376146"/>
            <a:ext cx="3451610" cy="230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Non-Expert's Guide to the Mt. Gox Fiasc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540691"/>
            <a:ext cx="3222563" cy="154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itfinex | Cryptocurrency Exchange | Bitcoin Trading | Futures Trading |  Margin Trad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194" y="4965489"/>
            <a:ext cx="3000375" cy="157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0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b="1" dirty="0" err="1">
                <a:latin typeface="Bahnschrift SemiCondensed" panose="020B0502040204020203" pitchFamily="34" charset="0"/>
                <a:ea typeface="Montserrat"/>
                <a:cs typeface="Montserrat"/>
                <a:sym typeface="Montserrat"/>
              </a:rPr>
              <a:t>Bitcoin</a:t>
            </a:r>
            <a:r>
              <a:rPr lang="tr-TR" b="1" dirty="0">
                <a:latin typeface="Bahnschrift SemiCondensed" panose="020B0502040204020203" pitchFamily="34" charset="0"/>
                <a:ea typeface="Montserrat"/>
                <a:cs typeface="Montserrat"/>
                <a:sym typeface="Montserrat"/>
              </a:rPr>
              <a:t> Uyuşturucu </a:t>
            </a:r>
            <a:r>
              <a:rPr lang="tr-TR" b="1" dirty="0" smtClean="0">
                <a:latin typeface="Bahnschrift SemiCondensed" panose="020B0502040204020203" pitchFamily="34" charset="0"/>
                <a:ea typeface="Montserrat"/>
                <a:cs typeface="Montserrat"/>
                <a:sym typeface="Montserrat"/>
              </a:rPr>
              <a:t>Skandalı</a:t>
            </a:r>
            <a:endParaRPr lang="tr-TR" dirty="0">
              <a:latin typeface="Bahnschrift SemiCondensed" panose="020B0502040204020203" pitchFamily="34" charset="0"/>
            </a:endParaRPr>
          </a:p>
        </p:txBody>
      </p:sp>
      <p:sp>
        <p:nvSpPr>
          <p:cNvPr id="4" name="Google Shape;257;p32"/>
          <p:cNvSpPr txBox="1">
            <a:spLocks/>
          </p:cNvSpPr>
          <p:nvPr/>
        </p:nvSpPr>
        <p:spPr>
          <a:xfrm>
            <a:off x="213360" y="1615486"/>
            <a:ext cx="5963205" cy="46593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Şubat 2011: </a:t>
            </a:r>
            <a:r>
              <a:rPr lang="tr-TR" sz="2400" b="1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Silk Road</a:t>
            </a: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(İpek Yolu), Tor ve </a:t>
            </a:r>
            <a:r>
              <a:rPr lang="tr-TR" sz="2400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Bitcoin</a:t>
            </a: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kullanan anonim “Uyuşturucunun </a:t>
            </a:r>
            <a:r>
              <a:rPr lang="tr-TR" sz="2400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eBay’i</a:t>
            </a: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(</a:t>
            </a:r>
            <a:r>
              <a:rPr lang="tr-TR" sz="2400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eBay</a:t>
            </a: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of </a:t>
            </a:r>
            <a:r>
              <a:rPr lang="tr-TR" sz="2400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Drugs</a:t>
            </a: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) olarak açıldı</a:t>
            </a:r>
          </a:p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Uyuşturucu ve karaborsa ürünleri </a:t>
            </a:r>
            <a:r>
              <a:rPr lang="tr-TR" sz="2400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Bitcoin</a:t>
            </a: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için kullanım alanı haline geldi</a:t>
            </a:r>
          </a:p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Ekim 2013: FBI İpek Yolu'nu kapattı ve 3,5 milyon dolarlık </a:t>
            </a:r>
            <a:r>
              <a:rPr lang="tr-TR" sz="2400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bitcoin</a:t>
            </a: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ele geçirdi</a:t>
            </a:r>
          </a:p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sz="2400" b="1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Ross</a:t>
            </a:r>
            <a:r>
              <a:rPr lang="tr-TR" sz="2400" b="1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sz="2400" b="1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Ulbricht</a:t>
            </a: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“Korkunç Korsan Roberts” (</a:t>
            </a:r>
            <a:r>
              <a:rPr lang="tr-TR" sz="2400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Dread</a:t>
            </a: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sz="2400" dirty="0" err="1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Pirate</a:t>
            </a: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Roberts) müebbet hapis cezasını çekiyor</a:t>
            </a:r>
          </a:p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2400" dirty="0" smtClean="0">
                <a:latin typeface="Bahnschrift Semi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endParaRPr lang="tr-TR" sz="2400" dirty="0">
              <a:latin typeface="Bahnschrift Semi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261;p32"/>
          <p:cNvPicPr preferRelativeResize="0"/>
          <p:nvPr/>
        </p:nvPicPr>
        <p:blipFill rotWithShape="1">
          <a:blip r:embed="rId2">
            <a:alphaModFix/>
          </a:blip>
          <a:srcRect r="19723"/>
          <a:stretch/>
        </p:blipFill>
        <p:spPr>
          <a:xfrm>
            <a:off x="6369605" y="1936525"/>
            <a:ext cx="5324555" cy="4017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0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/>
          </a:bodyPr>
          <a:lstStyle/>
          <a:p>
            <a:r>
              <a:rPr lang="tr-TR" sz="4800" b="1" dirty="0" smtClean="0">
                <a:latin typeface="Bahnschrift SemiCondensed" panose="020B0502040204020203" pitchFamily="34" charset="0"/>
              </a:rPr>
              <a:t>BITCOIN BALONU</a:t>
            </a:r>
            <a:endParaRPr lang="tr-TR" sz="4800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280" y="1690688"/>
            <a:ext cx="5074920" cy="4351338"/>
          </a:xfrm>
        </p:spPr>
        <p:txBody>
          <a:bodyPr>
            <a:normAutofit/>
          </a:bodyPr>
          <a:lstStyle/>
          <a:p>
            <a:pPr algn="just"/>
            <a:r>
              <a:rPr lang="en" sz="2400" dirty="0" smtClean="0">
                <a:latin typeface="Bahnschrift SemiCondensed" panose="020B0502040204020203" pitchFamily="34" charset="0"/>
              </a:rPr>
              <a:t>1 Kasım 2013 ile 30 Kasım 2013 arasında, bitcoin fiyatı 198,23 dolardan 1165,89 dolara yükseldi</a:t>
            </a:r>
            <a:endParaRPr lang="tr-TR" sz="2400" dirty="0" smtClean="0">
              <a:latin typeface="Bahnschrift SemiCondensed" panose="020B0502040204020203" pitchFamily="34" charset="0"/>
            </a:endParaRPr>
          </a:p>
          <a:p>
            <a:pPr algn="just"/>
            <a:r>
              <a:rPr lang="en" sz="2400" dirty="0" smtClean="0">
                <a:latin typeface="Bahnschrift SemiCondensed" panose="020B0502040204020203" pitchFamily="34" charset="0"/>
              </a:rPr>
              <a:t>2013'ün sonlarında, Bitcoin 2015'in sonuna kadar süren düşüş eğilimine girmeden önce 1.165,89 dolarla zirveye ulaşt</a:t>
            </a:r>
            <a:r>
              <a:rPr lang="tr-TR" sz="2400" dirty="0" smtClean="0">
                <a:latin typeface="Bahnschrift SemiCondensed" panose="020B0502040204020203" pitchFamily="34" charset="0"/>
              </a:rPr>
              <a:t>ı</a:t>
            </a:r>
          </a:p>
          <a:p>
            <a:pPr algn="just"/>
            <a:r>
              <a:rPr lang="tr-TR" sz="2400" dirty="0" err="1" smtClean="0">
                <a:latin typeface="Bahnschrift SemiCondensed" panose="020B0502040204020203" pitchFamily="34" charset="0"/>
              </a:rPr>
              <a:t>Willy</a:t>
            </a:r>
            <a:r>
              <a:rPr lang="tr-TR" sz="2400" dirty="0" smtClean="0">
                <a:latin typeface="Bahnschrift SemiCondensed" panose="020B0502040204020203" pitchFamily="34" charset="0"/>
              </a:rPr>
              <a:t> bot ve </a:t>
            </a:r>
            <a:r>
              <a:rPr lang="tr-TR" sz="2400" dirty="0" err="1" smtClean="0">
                <a:latin typeface="Bahnschrift SemiCondensed" panose="020B0502040204020203" pitchFamily="34" charset="0"/>
              </a:rPr>
              <a:t>Markus</a:t>
            </a:r>
            <a:r>
              <a:rPr lang="tr-TR" sz="2400" dirty="0" smtClean="0">
                <a:latin typeface="Bahnschrift SemiCondensed" panose="020B0502040204020203" pitchFamily="34" charset="0"/>
              </a:rPr>
              <a:t> gibi </a:t>
            </a:r>
            <a:r>
              <a:rPr lang="tr-TR" sz="2400" dirty="0" err="1" smtClean="0">
                <a:latin typeface="Bahnschrift SemiCondensed" panose="020B0502040204020203" pitchFamily="34" charset="0"/>
              </a:rPr>
              <a:t>Mt</a:t>
            </a:r>
            <a:r>
              <a:rPr lang="tr-TR" sz="2400" dirty="0" smtClean="0">
                <a:latin typeface="Bahnschrift SemiCondensed" panose="020B0502040204020203" pitchFamily="34" charset="0"/>
              </a:rPr>
              <a:t>. </a:t>
            </a:r>
            <a:r>
              <a:rPr lang="tr-TR" sz="2400" dirty="0" err="1" smtClean="0">
                <a:latin typeface="Bahnschrift SemiCondensed" panose="020B0502040204020203" pitchFamily="34" charset="0"/>
              </a:rPr>
              <a:t>Gox</a:t>
            </a:r>
            <a:r>
              <a:rPr lang="tr-TR" sz="2400" dirty="0" smtClean="0">
                <a:latin typeface="Bahnschrift SemiCondensed" panose="020B0502040204020203" pitchFamily="34" charset="0"/>
              </a:rPr>
              <a:t> botları, sürekli </a:t>
            </a:r>
            <a:r>
              <a:rPr lang="tr-TR" sz="2400" dirty="0" err="1" smtClean="0">
                <a:latin typeface="Bahnschrift SemiCondensed" panose="020B0502040204020203" pitchFamily="34" charset="0"/>
              </a:rPr>
              <a:t>bitcoin</a:t>
            </a:r>
            <a:r>
              <a:rPr lang="tr-TR" sz="2400" dirty="0" smtClean="0">
                <a:latin typeface="Bahnschrift SemiCondensed" panose="020B0502040204020203" pitchFamily="34" charset="0"/>
              </a:rPr>
              <a:t> satın alarak fiyatı yükseltti</a:t>
            </a:r>
          </a:p>
          <a:p>
            <a:endParaRPr lang="tr-TR" dirty="0"/>
          </a:p>
        </p:txBody>
      </p:sp>
      <p:pic>
        <p:nvPicPr>
          <p:cNvPr id="5" name="Google Shape;26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4480" y="1538288"/>
            <a:ext cx="6719539" cy="371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34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latin typeface="Montserrat"/>
                <a:ea typeface="Montserrat"/>
                <a:cs typeface="Montserrat"/>
                <a:sym typeface="Montserrat"/>
              </a:rPr>
              <a:t>TANIMLAR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187861" y="1828015"/>
            <a:ext cx="8444696" cy="1195209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tr-TR" sz="3200" b="1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Kripto para </a:t>
            </a:r>
            <a:r>
              <a:rPr lang="tr-TR" sz="3200" b="1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birimi : </a:t>
            </a:r>
            <a:r>
              <a:rPr lang="tr-TR" sz="32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Bilgisayar bilimi, </a:t>
            </a:r>
            <a:r>
              <a:rPr lang="tr-TR" sz="32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kriptografi</a:t>
            </a:r>
            <a:r>
              <a:rPr lang="tr-TR" sz="32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ve ekonomi kullanılarak birbirine bağlanan tamamen dijital para birimi.</a:t>
            </a:r>
          </a:p>
          <a:p>
            <a:pPr marL="177800" lvl="0" indent="-203200">
              <a:lnSpc>
                <a:spcPct val="115000"/>
              </a:lnSpc>
              <a:spcBef>
                <a:spcPts val="0"/>
              </a:spcBef>
              <a:buSzPts val="1800"/>
              <a:buFont typeface="Proxima Nova"/>
              <a:buChar char="●"/>
            </a:pPr>
            <a:endParaRPr lang="tr-TR" sz="3200" b="1" dirty="0" smtClean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177800" lvl="0" indent="-203200">
              <a:lnSpc>
                <a:spcPct val="115000"/>
              </a:lnSpc>
              <a:spcBef>
                <a:spcPts val="0"/>
              </a:spcBef>
              <a:buSzPts val="1800"/>
              <a:buFont typeface="Proxima Nova"/>
              <a:buChar char="●"/>
            </a:pPr>
            <a:endParaRPr lang="tr-TR" sz="3200" b="1" dirty="0" smtClean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177800" lvl="0" indent="-203200">
              <a:lnSpc>
                <a:spcPct val="115000"/>
              </a:lnSpc>
              <a:spcBef>
                <a:spcPts val="0"/>
              </a:spcBef>
              <a:buSzPts val="1800"/>
              <a:buFont typeface="Proxima Nova"/>
              <a:buChar char="●"/>
            </a:pPr>
            <a:endParaRPr lang="tr-TR" sz="3200" b="1" dirty="0" smtClean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6" name="Picture 2" descr="Sosyal medyanın en popüler kripto paraları belli oldu - ShiftDelete.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8" y="1690688"/>
            <a:ext cx="2658213" cy="149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coin Önemli Bir Kavşağa Ulaştı! İşte Görülebilecek Seviyel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261" y="3067292"/>
            <a:ext cx="2320903" cy="15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2189631" y="3598099"/>
            <a:ext cx="4854630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SzPts val="1800"/>
            </a:pPr>
            <a:r>
              <a:rPr lang="tr-TR" sz="3200" b="1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Bitcoin</a:t>
            </a:r>
            <a:r>
              <a:rPr lang="tr-TR" sz="3200" b="1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sz="32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bir kripto para birimidir</a:t>
            </a:r>
            <a:endParaRPr lang="tr-TR" sz="32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4216179" y="5027210"/>
            <a:ext cx="7659445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SzPts val="1800"/>
            </a:pPr>
            <a:r>
              <a:rPr lang="tr-TR" sz="2800" b="1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Blockzincir</a:t>
            </a:r>
            <a:r>
              <a:rPr lang="tr-TR" sz="2800" b="1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: </a:t>
            </a:r>
            <a:r>
              <a:rPr lang="tr-TR" sz="28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Kripto para biriminin arkasındaki veri yapısı. Güven gerektirmeden veri bütünlüğünü sağlayan birden çok taraf arasında veri depolama yöntemi.</a:t>
            </a:r>
            <a:endParaRPr lang="tr-TR" sz="2800" b="1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0" name="Picture 6" descr="Blokzincir (Blockchain) nedir, askeri teknolojiyi nasıl etkileyecek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53932"/>
            <a:ext cx="3201083" cy="165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43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b="1" dirty="0">
                <a:latin typeface="Montserrat"/>
                <a:ea typeface="Montserrat"/>
                <a:cs typeface="Montserrat"/>
                <a:sym typeface="Montserrat"/>
              </a:rPr>
              <a:t>… VE PATLAMA</a:t>
            </a:r>
            <a:br>
              <a:rPr lang="tr-TR" b="1" dirty="0">
                <a:latin typeface="Montserrat"/>
                <a:ea typeface="Montserrat"/>
                <a:cs typeface="Montserrat"/>
                <a:sym typeface="Montserrat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2150745"/>
            <a:ext cx="4926564" cy="3782073"/>
          </a:xfrm>
        </p:spPr>
        <p:txBody>
          <a:bodyPr/>
          <a:lstStyle/>
          <a:p>
            <a:pPr marL="457200" lvl="0" indent="-317500" algn="just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tr-TR" dirty="0">
                <a:solidFill>
                  <a:schemeClr val="dk1"/>
                </a:solidFill>
                <a:latin typeface="Bahnschrift Condensed" panose="020B0502040204020203" pitchFamily="34" charset="0"/>
              </a:rPr>
              <a:t>2014, </a:t>
            </a:r>
            <a:r>
              <a:rPr lang="tr-TR" dirty="0" err="1">
                <a:solidFill>
                  <a:schemeClr val="dk1"/>
                </a:solidFill>
                <a:latin typeface="Bahnschrift Condensed" panose="020B0502040204020203" pitchFamily="34" charset="0"/>
              </a:rPr>
              <a:t>bitcoin</a:t>
            </a:r>
            <a:r>
              <a:rPr lang="tr-TR" dirty="0">
                <a:solidFill>
                  <a:schemeClr val="dk1"/>
                </a:solidFill>
                <a:latin typeface="Bahnschrift Condensed" panose="020B0502040204020203" pitchFamily="34" charset="0"/>
              </a:rPr>
              <a:t> fiyat tarihinin en kötü yılıydı ve </a:t>
            </a:r>
            <a:r>
              <a:rPr lang="tr-TR" dirty="0" err="1">
                <a:solidFill>
                  <a:schemeClr val="dk1"/>
                </a:solidFill>
                <a:latin typeface="Bahnschrift Condensed" panose="020B0502040204020203" pitchFamily="34" charset="0"/>
              </a:rPr>
              <a:t>coin</a:t>
            </a:r>
            <a:r>
              <a:rPr lang="tr-TR" dirty="0">
                <a:solidFill>
                  <a:schemeClr val="dk1"/>
                </a:solidFill>
                <a:latin typeface="Bahnschrift Condensed" panose="020B0502040204020203" pitchFamily="34" charset="0"/>
              </a:rPr>
              <a:t> başına %67 düşüşle 800 dolardan 320 dolara düştü</a:t>
            </a:r>
            <a:r>
              <a:rPr lang="tr-TR" dirty="0" smtClean="0">
                <a:solidFill>
                  <a:schemeClr val="dk1"/>
                </a:solidFill>
                <a:latin typeface="Bahnschrift Condensed" panose="020B0502040204020203" pitchFamily="34" charset="0"/>
              </a:rPr>
              <a:t>.</a:t>
            </a:r>
          </a:p>
          <a:p>
            <a:pPr marL="139700" lvl="0" indent="0" algn="just">
              <a:spcBef>
                <a:spcPts val="0"/>
              </a:spcBef>
              <a:buClr>
                <a:schemeClr val="dk1"/>
              </a:buClr>
              <a:buSzPts val="1400"/>
              <a:buNone/>
            </a:pPr>
            <a:endParaRPr lang="tr-TR" dirty="0">
              <a:solidFill>
                <a:schemeClr val="dk1"/>
              </a:solidFill>
              <a:latin typeface="Bahnschrift Condensed" panose="020B0502040204020203" pitchFamily="34" charset="0"/>
            </a:endParaRPr>
          </a:p>
          <a:p>
            <a:pPr marL="457200" lvl="0" indent="-317500" algn="just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tr-TR" dirty="0">
                <a:solidFill>
                  <a:schemeClr val="dk1"/>
                </a:solidFill>
                <a:latin typeface="Bahnschrift Condensed" panose="020B0502040204020203" pitchFamily="34" charset="0"/>
              </a:rPr>
              <a:t>2015'te </a:t>
            </a:r>
            <a:r>
              <a:rPr lang="tr-TR" dirty="0" err="1">
                <a:solidFill>
                  <a:schemeClr val="dk1"/>
                </a:solidFill>
                <a:latin typeface="Bahnschrift Condensed" panose="020B0502040204020203" pitchFamily="34" charset="0"/>
              </a:rPr>
              <a:t>bitcoin</a:t>
            </a:r>
            <a:r>
              <a:rPr lang="tr-TR" dirty="0">
                <a:solidFill>
                  <a:schemeClr val="dk1"/>
                </a:solidFill>
                <a:latin typeface="Bahnschrift Condensed" panose="020B0502040204020203" pitchFamily="34" charset="0"/>
              </a:rPr>
              <a:t> 170 doların altına düştü</a:t>
            </a:r>
          </a:p>
          <a:p>
            <a:endParaRPr lang="tr-TR" dirty="0"/>
          </a:p>
        </p:txBody>
      </p:sp>
      <p:pic>
        <p:nvPicPr>
          <p:cNvPr id="4" name="Google Shape;32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8582" y="1825625"/>
            <a:ext cx="6686519" cy="371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3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959" cy="1325563"/>
          </a:xfrm>
        </p:spPr>
        <p:txBody>
          <a:bodyPr>
            <a:normAutofit/>
          </a:bodyPr>
          <a:lstStyle/>
          <a:p>
            <a:pPr lvl="0"/>
            <a:r>
              <a:rPr lang="tr-TR" b="1" dirty="0">
                <a:latin typeface="Montserrat"/>
                <a:ea typeface="Montserrat"/>
                <a:cs typeface="Montserrat"/>
                <a:sym typeface="Montserrat"/>
              </a:rPr>
              <a:t>BITCOIN ÖLÇEKLENME </a:t>
            </a:r>
            <a:r>
              <a:rPr lang="tr-TR" b="1" dirty="0" smtClean="0">
                <a:latin typeface="Montserrat"/>
                <a:ea typeface="Montserrat"/>
                <a:cs typeface="Montserrat"/>
                <a:sym typeface="Montserrat"/>
              </a:rPr>
              <a:t>MÜCADELELERİ</a:t>
            </a:r>
            <a:endParaRPr lang="tr-TR" dirty="0"/>
          </a:p>
        </p:txBody>
      </p:sp>
      <p:sp>
        <p:nvSpPr>
          <p:cNvPr id="4" name="Google Shape;346;p39"/>
          <p:cNvSpPr txBox="1">
            <a:spLocks/>
          </p:cNvSpPr>
          <p:nvPr/>
        </p:nvSpPr>
        <p:spPr>
          <a:xfrm>
            <a:off x="65314" y="2277794"/>
            <a:ext cx="6279502" cy="289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Bitcoin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blokları her 10 dakikada bir oluşturulur ve yalnızca 1 MB işlem tutabilir</a:t>
            </a:r>
          </a:p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2015: blokların alanı dolmaya başladı, işlemler (</a:t>
            </a: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transactions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) onaylanmadı</a:t>
            </a:r>
          </a:p>
          <a:p>
            <a:pPr marL="457200" indent="-342900" algn="just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tr-TR" b="1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Blok Boyutu Tartışması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, merkezi olmayan yönetim hakkında soruları gündeme getiriyor</a:t>
            </a:r>
          </a:p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35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4815" y="1690688"/>
            <a:ext cx="3287038" cy="218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Computer Crash GIFs | Teno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893" y="4142833"/>
            <a:ext cx="3266981" cy="22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45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ETHEREUM</a:t>
            </a:r>
            <a:endParaRPr lang="tr-TR" dirty="0"/>
          </a:p>
        </p:txBody>
      </p:sp>
      <p:pic>
        <p:nvPicPr>
          <p:cNvPr id="3074" name="Picture 2" descr="Eth GIF - Eth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4" y="436880"/>
            <a:ext cx="718756" cy="99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680720" y="176244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tr-TR" sz="24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Bitcoin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“para merkezlidir”.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Birincil Amaç: Mevcut para birimine alternatif</a:t>
            </a:r>
          </a:p>
        </p:txBody>
      </p:sp>
      <p:pic>
        <p:nvPicPr>
          <p:cNvPr id="6" name="Google Shape;359;p40" descr="bitcoi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349735"/>
            <a:ext cx="4107600" cy="23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ikdörtgen 4"/>
          <p:cNvSpPr/>
          <p:nvPr/>
        </p:nvSpPr>
        <p:spPr>
          <a:xfrm>
            <a:off x="5976556" y="1562576"/>
            <a:ext cx="62154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tr-TR" sz="2000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Ethereum</a:t>
            </a:r>
            <a:r>
              <a:rPr lang="tr-TR" sz="20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, kendi </a:t>
            </a:r>
            <a:r>
              <a:rPr lang="tr-TR" sz="20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ether</a:t>
            </a:r>
            <a:r>
              <a:rPr lang="tr-TR" sz="20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koinini</a:t>
            </a:r>
            <a:r>
              <a:rPr lang="tr-TR" sz="20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“yakıt”(</a:t>
            </a:r>
            <a:r>
              <a:rPr lang="tr-TR" sz="20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fuel</a:t>
            </a:r>
            <a:r>
              <a:rPr lang="tr-TR" sz="20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) olarak kullanan Turing-</a:t>
            </a:r>
            <a:r>
              <a:rPr lang="tr-TR" sz="20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complete</a:t>
            </a:r>
            <a:r>
              <a:rPr lang="tr-TR" sz="20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bir protokoldür.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tr-TR" sz="20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Birincil Amaç: Merkezi olmayan uygulamalar için platform + Smart </a:t>
            </a:r>
            <a:r>
              <a:rPr lang="tr-TR" sz="20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Contract</a:t>
            </a:r>
            <a:r>
              <a:rPr lang="tr-TR" sz="20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)</a:t>
            </a:r>
          </a:p>
        </p:txBody>
      </p:sp>
      <p:pic>
        <p:nvPicPr>
          <p:cNvPr id="8" name="Google Shape;360;p40" descr="ethereum-dan-fleyshman-branden-hampto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745" y="3349735"/>
            <a:ext cx="4026926" cy="242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80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b="1" smtClean="0">
                <a:latin typeface="Montserrat"/>
                <a:ea typeface="Montserrat"/>
                <a:cs typeface="Montserrat"/>
                <a:sym typeface="Montserrat"/>
              </a:rPr>
              <a:t>ETHEREUM</a:t>
            </a:r>
            <a:endParaRPr lang="tr-TR" dirty="0"/>
          </a:p>
        </p:txBody>
      </p:sp>
      <p:pic>
        <p:nvPicPr>
          <p:cNvPr id="5" name="Picture 2" descr="Eth GIF - Eth - Discover &amp; Share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4" y="436880"/>
            <a:ext cx="718756" cy="99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0" y="2142758"/>
            <a:ext cx="68376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30200" algn="just">
              <a:buClr>
                <a:schemeClr val="dk2"/>
              </a:buClr>
              <a:buSzPts val="1600"/>
              <a:buFont typeface="Proxima Nova"/>
              <a:buChar char="●"/>
            </a:pPr>
            <a:r>
              <a:rPr lang="tr-TR" sz="2400" b="1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2013'ün sonlarında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: </a:t>
            </a:r>
            <a:r>
              <a:rPr lang="tr-TR" sz="24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Ethereum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, </a:t>
            </a:r>
            <a:r>
              <a:rPr lang="tr-TR" sz="2400" b="1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Vitalik</a:t>
            </a:r>
            <a:r>
              <a:rPr lang="tr-TR" sz="2400" b="1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sz="2400" b="1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Buterin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tarafından bir </a:t>
            </a:r>
            <a:r>
              <a:rPr lang="tr-TR" sz="24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whitepaper'da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(teknik inceleme) açıklandı</a:t>
            </a:r>
          </a:p>
          <a:p>
            <a:pPr marL="457200" lvl="0" indent="-330200" algn="just">
              <a:buClr>
                <a:schemeClr val="dk2"/>
              </a:buClr>
              <a:buSzPts val="1600"/>
              <a:buFont typeface="Proxima Nova"/>
              <a:buChar char="●"/>
            </a:pPr>
            <a:r>
              <a:rPr lang="tr-TR" sz="2400" b="1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Temmuz ve Ağustos 2014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: </a:t>
            </a:r>
            <a:r>
              <a:rPr lang="tr-TR" sz="24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Ethereum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toplu satışı</a:t>
            </a:r>
          </a:p>
          <a:p>
            <a:pPr marL="457200" lvl="0" indent="-330200" algn="just">
              <a:buClr>
                <a:schemeClr val="dk2"/>
              </a:buClr>
              <a:buSzPts val="1600"/>
              <a:buFont typeface="Proxima Nova"/>
              <a:buChar char="●"/>
            </a:pPr>
            <a:r>
              <a:rPr lang="tr-TR" sz="2400" b="1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30 Temmuz 2015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: </a:t>
            </a:r>
            <a:r>
              <a:rPr lang="tr-TR" sz="24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Ethereum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blok zinciri başlatıldı</a:t>
            </a:r>
          </a:p>
          <a:p>
            <a:pPr marL="457200" lvl="0" indent="-330200" algn="just">
              <a:buClr>
                <a:schemeClr val="dk2"/>
              </a:buClr>
              <a:buSzPts val="1600"/>
              <a:buFont typeface="Proxima Nova"/>
              <a:buChar char="●"/>
            </a:pPr>
            <a:r>
              <a:rPr lang="tr-TR" sz="2400" b="1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Mayıs 2016: </a:t>
            </a:r>
            <a:r>
              <a:rPr lang="tr-TR" sz="24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Ethereum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sz="24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tokenlarının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değeri 1 milyar dolardan fazla</a:t>
            </a:r>
          </a:p>
          <a:p>
            <a:pPr marL="457200" lvl="0" indent="-330200" algn="just">
              <a:buClr>
                <a:schemeClr val="dk2"/>
              </a:buClr>
              <a:buSzPts val="1600"/>
              <a:buFont typeface="Proxima Nova"/>
              <a:buChar char="●"/>
            </a:pPr>
            <a:r>
              <a:rPr lang="tr-TR" sz="2400" b="1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Temmuz 2016: </a:t>
            </a:r>
            <a:r>
              <a:rPr lang="tr-TR" sz="24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TheDAO</a:t>
            </a:r>
            <a:r>
              <a:rPr lang="tr-TR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yükselişi ve </a:t>
            </a:r>
            <a:r>
              <a:rPr lang="tr-TR" sz="2400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hacklenmesi</a:t>
            </a:r>
            <a:endParaRPr lang="tr-TR"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98" name="Picture 2" descr="Vitalik Buterin Kimdir? • Coinkoli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59" y="2142758"/>
            <a:ext cx="4561758" cy="284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9480685" y="5071427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Vitalik</a:t>
            </a:r>
            <a:r>
              <a:rPr lang="tr-TR" b="1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b="1" dirty="0" err="1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Buterin</a:t>
            </a:r>
            <a:r>
              <a:rPr lang="tr-TR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635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b="1" dirty="0">
                <a:latin typeface="Montserrat"/>
                <a:ea typeface="Montserrat"/>
                <a:cs typeface="Montserrat"/>
                <a:sym typeface="Montserrat"/>
              </a:rPr>
              <a:t>BANKALAR &amp; </a:t>
            </a:r>
            <a:r>
              <a:rPr lang="tr-TR" b="1" dirty="0" smtClean="0">
                <a:latin typeface="Montserrat"/>
                <a:ea typeface="Montserrat"/>
                <a:cs typeface="Montserrat"/>
                <a:sym typeface="Montserrat"/>
              </a:rPr>
              <a:t>BLOCKCHAIN</a:t>
            </a:r>
            <a:endParaRPr lang="tr-TR" dirty="0"/>
          </a:p>
        </p:txBody>
      </p:sp>
      <p:sp>
        <p:nvSpPr>
          <p:cNvPr id="4" name="Google Shape;452;p49"/>
          <p:cNvSpPr txBox="1">
            <a:spLocks/>
          </p:cNvSpPr>
          <p:nvPr/>
        </p:nvSpPr>
        <p:spPr>
          <a:xfrm>
            <a:off x="-91440" y="2657701"/>
            <a:ext cx="8341360" cy="34442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30200">
              <a:spcBef>
                <a:spcPts val="0"/>
              </a:spcBef>
              <a:buSzPts val="1600"/>
              <a:buFont typeface="Proxima Nova"/>
              <a:buChar char="●"/>
            </a:pPr>
            <a:r>
              <a:rPr lang="tr-TR" dirty="0" err="1">
                <a:latin typeface="Bahnschrift Condensed" panose="020B0502040204020203" pitchFamily="34" charset="0"/>
              </a:rPr>
              <a:t>Blockchain</a:t>
            </a:r>
            <a:r>
              <a:rPr lang="tr-TR" dirty="0">
                <a:latin typeface="Bahnschrift Condensed" panose="020B0502040204020203" pitchFamily="34" charset="0"/>
              </a:rPr>
              <a:t> daha yaygın hale geldikçe, bankalar da teknolojiyi almaya başladı.</a:t>
            </a:r>
          </a:p>
          <a:p>
            <a:pPr marL="457200" indent="-330200">
              <a:spcBef>
                <a:spcPts val="0"/>
              </a:spcBef>
              <a:buSzPts val="1600"/>
              <a:buFont typeface="Proxima Nova"/>
              <a:buChar char="●"/>
            </a:pPr>
            <a:r>
              <a:rPr lang="en" dirty="0">
                <a:latin typeface="Bahnschrift Condensed" panose="020B0502040204020203" pitchFamily="34" charset="0"/>
              </a:rPr>
              <a:t>Birçok banka, Bitcoin'in dijital para birimi olarak ne olduğunu biliyordu, ancak açık, merkezi olmayan, güvenilmez olma tasarım hedeflerine </a:t>
            </a:r>
            <a:r>
              <a:rPr lang="en" dirty="0" smtClean="0">
                <a:latin typeface="Bahnschrift Condensed" panose="020B0502040204020203" pitchFamily="34" charset="0"/>
              </a:rPr>
              <a:t>katılmadı</a:t>
            </a:r>
            <a:endParaRPr lang="tr-TR" dirty="0" smtClean="0">
              <a:latin typeface="Bahnschrift Condensed" panose="020B0502040204020203" pitchFamily="34" charset="0"/>
            </a:endParaRPr>
          </a:p>
          <a:p>
            <a:pPr marL="457200" indent="-330200">
              <a:spcBef>
                <a:spcPts val="0"/>
              </a:spcBef>
              <a:buSzPts val="1600"/>
              <a:buFont typeface="Proxima Nova"/>
              <a:buChar char="●"/>
            </a:pPr>
            <a:r>
              <a:rPr lang="tr-TR" dirty="0" smtClean="0">
                <a:latin typeface="Bahnschrift Condensed" panose="020B0502040204020203" pitchFamily="34" charset="0"/>
              </a:rPr>
              <a:t>B</a:t>
            </a:r>
            <a:r>
              <a:rPr lang="en" dirty="0" smtClean="0">
                <a:latin typeface="Bahnschrift Condensed" panose="020B0502040204020203" pitchFamily="34" charset="0"/>
              </a:rPr>
              <a:t>ankalar</a:t>
            </a:r>
            <a:r>
              <a:rPr lang="tr-TR" dirty="0" smtClean="0">
                <a:latin typeface="Bahnschrift Condensed" panose="020B0502040204020203" pitchFamily="34" charset="0"/>
              </a:rPr>
              <a:t>:</a:t>
            </a:r>
          </a:p>
          <a:p>
            <a:pPr marL="457200" indent="-330200">
              <a:spcBef>
                <a:spcPts val="0"/>
              </a:spcBef>
              <a:buSzPts val="1600"/>
              <a:buFont typeface="Proxima Nova"/>
              <a:buChar char="●"/>
            </a:pPr>
            <a:r>
              <a:rPr lang="en" dirty="0" smtClean="0">
                <a:latin typeface="Bahnschrift Condensed" panose="020B0502040204020203" pitchFamily="34" charset="0"/>
              </a:rPr>
              <a:t> </a:t>
            </a:r>
            <a:r>
              <a:rPr lang="tr-TR" dirty="0" smtClean="0">
                <a:latin typeface="Bahnschrift Condensed" panose="020B0502040204020203" pitchFamily="34" charset="0"/>
              </a:rPr>
              <a:t>	M</a:t>
            </a:r>
            <a:r>
              <a:rPr lang="en" dirty="0" smtClean="0">
                <a:latin typeface="Bahnschrift Condensed" panose="020B0502040204020203" pitchFamily="34" charset="0"/>
              </a:rPr>
              <a:t>üşterilerinin </a:t>
            </a:r>
            <a:r>
              <a:rPr lang="en" dirty="0">
                <a:latin typeface="Bahnschrift Condensed" panose="020B0502040204020203" pitchFamily="34" charset="0"/>
              </a:rPr>
              <a:t>kendilerine güvenmelerini istemeleri </a:t>
            </a:r>
            <a:endParaRPr lang="tr-TR" dirty="0" smtClean="0">
              <a:latin typeface="Bahnschrift Condensed" panose="020B0502040204020203" pitchFamily="34" charset="0"/>
            </a:endParaRPr>
          </a:p>
          <a:p>
            <a:pPr marL="914400" lvl="1" indent="-330200">
              <a:spcBef>
                <a:spcPts val="0"/>
              </a:spcBef>
              <a:buSzPts val="1600"/>
              <a:buFont typeface="Proxima Nova"/>
              <a:buChar char="●"/>
            </a:pPr>
            <a:r>
              <a:rPr lang="tr-TR" dirty="0" smtClean="0"/>
              <a:t>O</a:t>
            </a:r>
            <a:r>
              <a:rPr lang="en" dirty="0" smtClean="0"/>
              <a:t>perasyonları </a:t>
            </a:r>
            <a:r>
              <a:rPr lang="en" dirty="0"/>
              <a:t>gizli </a:t>
            </a:r>
            <a:r>
              <a:rPr lang="en" dirty="0" smtClean="0"/>
              <a:t>tutmaları</a:t>
            </a:r>
            <a:endParaRPr lang="tr-TR" dirty="0" smtClean="0"/>
          </a:p>
          <a:p>
            <a:pPr marL="914400" lvl="1" indent="-330200">
              <a:spcBef>
                <a:spcPts val="0"/>
              </a:spcBef>
              <a:buSzPts val="1600"/>
              <a:buFont typeface="Proxima Nova"/>
              <a:buChar char="●"/>
            </a:pPr>
            <a:r>
              <a:rPr lang="tr-TR" dirty="0" smtClean="0"/>
              <a:t>K</a:t>
            </a:r>
            <a:r>
              <a:rPr lang="en" dirty="0" smtClean="0"/>
              <a:t>ontrol </a:t>
            </a:r>
            <a:r>
              <a:rPr lang="en" dirty="0"/>
              <a:t>edilebilir </a:t>
            </a:r>
            <a:r>
              <a:rPr lang="en" dirty="0" smtClean="0"/>
              <a:t>olmaları</a:t>
            </a:r>
            <a:endParaRPr lang="tr-TR" dirty="0" smtClean="0"/>
          </a:p>
          <a:p>
            <a:pPr marL="914400" lvl="1" indent="-330200">
              <a:spcBef>
                <a:spcPts val="0"/>
              </a:spcBef>
              <a:buSzPts val="1600"/>
              <a:buFont typeface="Proxima Nova"/>
              <a:buChar char="●"/>
            </a:pPr>
            <a:r>
              <a:rPr lang="tr-TR" dirty="0" smtClean="0"/>
              <a:t>Ekonomik </a:t>
            </a:r>
            <a:r>
              <a:rPr lang="tr-TR" dirty="0"/>
              <a:t>teşvik temelinde bir madencilik planı yok (madencilik ödülleri)</a:t>
            </a:r>
          </a:p>
          <a:p>
            <a:pPr marL="914400" lvl="1" indent="-330200">
              <a:spcBef>
                <a:spcPts val="0"/>
              </a:spcBef>
              <a:buSzPts val="1600"/>
              <a:buFont typeface="Proxima Nova"/>
              <a:buChar char="●"/>
            </a:pPr>
            <a:endParaRPr lang="tr-TR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45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6360" y="2287724"/>
            <a:ext cx="3678600" cy="4184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84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46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4328" y="2163815"/>
            <a:ext cx="1650483" cy="4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2;p50"/>
          <p:cNvPicPr preferRelativeResize="0"/>
          <p:nvPr/>
        </p:nvPicPr>
        <p:blipFill rotWithShape="1">
          <a:blip r:embed="rId3">
            <a:alphaModFix/>
          </a:blip>
          <a:srcRect t="8533"/>
          <a:stretch/>
        </p:blipFill>
        <p:spPr>
          <a:xfrm>
            <a:off x="7404310" y="1963040"/>
            <a:ext cx="1493300" cy="12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309" y="4065165"/>
            <a:ext cx="3123274" cy="7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6145" y="2290340"/>
            <a:ext cx="2247265" cy="8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66;p50"/>
          <p:cNvSpPr txBox="1"/>
          <p:nvPr/>
        </p:nvSpPr>
        <p:spPr>
          <a:xfrm>
            <a:off x="2431810" y="400815"/>
            <a:ext cx="73011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307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ontserrat"/>
              <a:buNone/>
            </a:pPr>
            <a:r>
              <a:rPr lang="en" sz="2700" b="1" dirty="0">
                <a:latin typeface="Montserrat"/>
                <a:ea typeface="Montserrat"/>
                <a:cs typeface="Montserrat"/>
                <a:sym typeface="Montserrat"/>
              </a:rPr>
              <a:t>ÖZEL </a:t>
            </a:r>
            <a:r>
              <a:rPr lang="tr-TR" sz="2700" b="1" dirty="0" smtClean="0">
                <a:latin typeface="Montserrat"/>
                <a:ea typeface="Montserrat"/>
                <a:cs typeface="Montserrat"/>
                <a:sym typeface="Montserrat"/>
              </a:rPr>
              <a:t>BLOKZİNCİR</a:t>
            </a:r>
            <a:r>
              <a:rPr lang="en" sz="2700" b="1" dirty="0" smtClean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700" b="1" dirty="0">
                <a:latin typeface="Montserrat"/>
                <a:ea typeface="Montserrat"/>
                <a:cs typeface="Montserrat"/>
                <a:sym typeface="Montserrat"/>
              </a:rPr>
              <a:t>GİRİŞİMLERİ</a:t>
            </a:r>
            <a:endParaRPr sz="27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467;p50" descr="Image result for quorum jp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1810" y="347716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489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265679" y="471805"/>
            <a:ext cx="4206240" cy="1325563"/>
          </a:xfrm>
        </p:spPr>
        <p:txBody>
          <a:bodyPr/>
          <a:lstStyle/>
          <a:p>
            <a:r>
              <a:rPr lang="tr-TR" b="1" dirty="0" err="1" smtClean="0">
                <a:latin typeface="Bahnschrift Condensed" panose="020B0502040204020203" pitchFamily="34" charset="0"/>
              </a:rPr>
              <a:t>ICO’lar</a:t>
            </a:r>
            <a:endParaRPr lang="tr-TR" b="1" dirty="0">
              <a:latin typeface="Bahnschrift Condensed" panose="020B0502040204020203" pitchFamily="34" charset="0"/>
            </a:endParaRPr>
          </a:p>
        </p:txBody>
      </p:sp>
      <p:sp>
        <p:nvSpPr>
          <p:cNvPr id="4" name="Google Shape;617;p65"/>
          <p:cNvSpPr txBox="1">
            <a:spLocks/>
          </p:cNvSpPr>
          <p:nvPr/>
        </p:nvSpPr>
        <p:spPr>
          <a:xfrm>
            <a:off x="552834" y="1548300"/>
            <a:ext cx="6858001" cy="43241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ICOs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- İlk Para Teklifleri (</a:t>
            </a: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Initial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Coin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Offerings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)</a:t>
            </a:r>
          </a:p>
          <a:p>
            <a:pPr marL="457200" indent="-330200">
              <a:spcBef>
                <a:spcPts val="0"/>
              </a:spcBef>
              <a:buSzPts val="1600"/>
              <a:buFont typeface="Proxima Nova"/>
              <a:buChar char="●"/>
            </a:pP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İnsanların </a:t>
            </a: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Ethereum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üzerine inşa edilen şirketlerin yeni girişimlerine </a:t>
            </a: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Ether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yatırımı yapma yolu</a:t>
            </a:r>
          </a:p>
          <a:p>
            <a:pPr marL="457200" indent="-330200">
              <a:spcBef>
                <a:spcPts val="0"/>
              </a:spcBef>
              <a:buSzPts val="1600"/>
              <a:buFont typeface="Proxima Nova"/>
              <a:buChar char="●"/>
            </a:pP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İyi bir şirkete yatırım yapmanın izinsiz, zahmetsiz 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yolu</a:t>
            </a:r>
            <a:endParaRPr lang="tr-TR" dirty="0" smtClean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tr-TR" dirty="0" smtClean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Bancor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ICO $150million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Tezos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 ICO $200 </a:t>
            </a: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million</a:t>
            </a:r>
            <a:endParaRPr lang="tr-TR" dirty="0" smtClean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Filecoin</a:t>
            </a:r>
            <a:r>
              <a:rPr lang="tr-TR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 ICO $253 </a:t>
            </a:r>
            <a:r>
              <a:rPr lang="tr-TR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Million</a:t>
            </a:r>
            <a:endParaRPr lang="tr-TR" dirty="0" smtClean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616;p65" descr="bancor.jpg"/>
          <p:cNvPicPr preferRelativeResize="0"/>
          <p:nvPr/>
        </p:nvPicPr>
        <p:blipFill rotWithShape="1">
          <a:blip r:embed="rId2">
            <a:alphaModFix/>
          </a:blip>
          <a:srcRect b="23371"/>
          <a:stretch/>
        </p:blipFill>
        <p:spPr>
          <a:xfrm>
            <a:off x="8179575" y="3402115"/>
            <a:ext cx="2821101" cy="12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8;p65" descr="tezos-fundrais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575" y="1022107"/>
            <a:ext cx="3174225" cy="20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22;p65" descr="1502134153423-filecoin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835" y="5307955"/>
            <a:ext cx="4516250" cy="112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27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b="1" dirty="0">
                <a:latin typeface="Montserrat"/>
                <a:ea typeface="Montserrat"/>
                <a:cs typeface="Montserrat"/>
                <a:sym typeface="Montserrat"/>
              </a:rPr>
              <a:t>ALTCOIN </a:t>
            </a:r>
            <a:r>
              <a:rPr lang="tr-TR" b="1" dirty="0" smtClean="0">
                <a:latin typeface="Montserrat"/>
                <a:ea typeface="Montserrat"/>
                <a:cs typeface="Montserrat"/>
                <a:sym typeface="Montserrat"/>
              </a:rPr>
              <a:t>PATLAMASI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97237" y="2143601"/>
            <a:ext cx="5222843" cy="2617364"/>
          </a:xfrm>
        </p:spPr>
        <p:txBody>
          <a:bodyPr>
            <a:normAutofit fontScale="77500" lnSpcReduction="20000"/>
          </a:bodyPr>
          <a:lstStyle/>
          <a:p>
            <a:pPr lvl="0" algn="just"/>
            <a:r>
              <a:rPr lang="tr-TR" dirty="0" err="1" smtClean="0">
                <a:latin typeface="Bahnschrift SemiCondensed" panose="020B0502040204020203" pitchFamily="34" charset="0"/>
              </a:rPr>
              <a:t>Bitcoin'den</a:t>
            </a:r>
            <a:r>
              <a:rPr lang="tr-TR" dirty="0" smtClean="0">
                <a:latin typeface="Bahnschrift SemiCondensed" panose="020B0502040204020203" pitchFamily="34" charset="0"/>
              </a:rPr>
              <a:t>  kısa bir süre sonra, her biri farklı bir kullanım durumuna veya hedef kitleye göre uyarlanmış diğer kripto para birimleri de internette ortaya çıkmaya başladı.</a:t>
            </a:r>
          </a:p>
          <a:p>
            <a:pPr algn="just"/>
            <a:r>
              <a:rPr lang="tr-TR" dirty="0" err="1" smtClean="0">
                <a:latin typeface="Bahnschrift SemiCondensed" panose="020B0502040204020203" pitchFamily="34" charset="0"/>
              </a:rPr>
              <a:t>Bitcoin</a:t>
            </a:r>
            <a:r>
              <a:rPr lang="tr-TR" dirty="0" smtClean="0">
                <a:latin typeface="Bahnschrift SemiCondensed" panose="020B0502040204020203" pitchFamily="34" charset="0"/>
              </a:rPr>
              <a:t> dışındaki bu kripto para birimleri – </a:t>
            </a:r>
            <a:r>
              <a:rPr lang="tr-TR" dirty="0" err="1" smtClean="0">
                <a:latin typeface="Bahnschrift SemiCondensed" panose="020B0502040204020203" pitchFamily="34" charset="0"/>
              </a:rPr>
              <a:t>Litecoin</a:t>
            </a:r>
            <a:r>
              <a:rPr lang="tr-TR" dirty="0" smtClean="0">
                <a:latin typeface="Bahnschrift SemiCondensed" panose="020B0502040204020203" pitchFamily="34" charset="0"/>
              </a:rPr>
              <a:t>, </a:t>
            </a:r>
            <a:r>
              <a:rPr lang="tr-TR" dirty="0" err="1" smtClean="0">
                <a:latin typeface="Bahnschrift SemiCondensed" panose="020B0502040204020203" pitchFamily="34" charset="0"/>
              </a:rPr>
              <a:t>ZCash</a:t>
            </a:r>
            <a:r>
              <a:rPr lang="tr-TR" dirty="0" smtClean="0">
                <a:latin typeface="Bahnschrift SemiCondensed" panose="020B0502040204020203" pitchFamily="34" charset="0"/>
              </a:rPr>
              <a:t>, </a:t>
            </a:r>
            <a:r>
              <a:rPr lang="tr-TR" dirty="0" err="1" smtClean="0">
                <a:latin typeface="Bahnschrift SemiCondensed" panose="020B0502040204020203" pitchFamily="34" charset="0"/>
              </a:rPr>
              <a:t>Stellar</a:t>
            </a:r>
            <a:r>
              <a:rPr lang="tr-TR" dirty="0" smtClean="0">
                <a:latin typeface="Bahnschrift SemiCondensed" panose="020B0502040204020203" pitchFamily="34" charset="0"/>
              </a:rPr>
              <a:t>, </a:t>
            </a:r>
            <a:r>
              <a:rPr lang="tr-TR" dirty="0" err="1" smtClean="0">
                <a:latin typeface="Bahnschrift SemiCondensed" panose="020B0502040204020203" pitchFamily="34" charset="0"/>
              </a:rPr>
              <a:t>Ripple</a:t>
            </a:r>
            <a:r>
              <a:rPr lang="tr-TR" dirty="0" smtClean="0">
                <a:latin typeface="Bahnschrift SemiCondensed" panose="020B0502040204020203" pitchFamily="34" charset="0"/>
              </a:rPr>
              <a:t>, </a:t>
            </a:r>
            <a:r>
              <a:rPr lang="tr-TR" dirty="0" err="1" smtClean="0">
                <a:latin typeface="Bahnschrift SemiCondensed" panose="020B0502040204020203" pitchFamily="34" charset="0"/>
              </a:rPr>
              <a:t>Ethereum</a:t>
            </a:r>
            <a:r>
              <a:rPr lang="tr-TR" dirty="0" smtClean="0">
                <a:latin typeface="Bahnschrift SemiCondensed" panose="020B0502040204020203" pitchFamily="34" charset="0"/>
              </a:rPr>
              <a:t>, </a:t>
            </a:r>
            <a:r>
              <a:rPr lang="tr-TR" dirty="0" err="1" smtClean="0">
                <a:latin typeface="Bahnschrift SemiCondensed" panose="020B0502040204020203" pitchFamily="34" charset="0"/>
              </a:rPr>
              <a:t>Dogecoin</a:t>
            </a:r>
            <a:r>
              <a:rPr lang="tr-TR" dirty="0" smtClean="0">
                <a:latin typeface="Bahnschrift SemiCondensed" panose="020B0502040204020203" pitchFamily="34" charset="0"/>
              </a:rPr>
              <a:t>, DASH, </a:t>
            </a:r>
            <a:r>
              <a:rPr lang="tr-TR" dirty="0" err="1" smtClean="0">
                <a:latin typeface="Bahnschrift SemiCondensed" panose="020B0502040204020203" pitchFamily="34" charset="0"/>
              </a:rPr>
              <a:t>Monero</a:t>
            </a:r>
            <a:r>
              <a:rPr lang="tr-TR" dirty="0" smtClean="0">
                <a:latin typeface="Bahnschrift SemiCondensed" panose="020B0502040204020203" pitchFamily="34" charset="0"/>
              </a:rPr>
              <a:t> ve diğerleri – alternatif anlamına gelen </a:t>
            </a:r>
            <a:r>
              <a:rPr lang="tr-TR" dirty="0" err="1" smtClean="0">
                <a:latin typeface="Bahnschrift SemiCondensed" panose="020B0502040204020203" pitchFamily="34" charset="0"/>
              </a:rPr>
              <a:t>altcoinler</a:t>
            </a:r>
            <a:r>
              <a:rPr lang="tr-TR" dirty="0" smtClean="0">
                <a:latin typeface="Bahnschrift SemiCondensed" panose="020B0502040204020203" pitchFamily="34" charset="0"/>
              </a:rPr>
              <a:t> olarak bilinir.</a:t>
            </a:r>
          </a:p>
          <a:p>
            <a:pPr lvl="0" algn="just"/>
            <a:endParaRPr lang="tr-TR" dirty="0" smtClean="0">
              <a:latin typeface="Bahnschrift SemiCondensed" panose="020B0502040204020203" pitchFamily="34" charset="0"/>
            </a:endParaRPr>
          </a:p>
          <a:p>
            <a:pPr lvl="0" algn="just"/>
            <a:endParaRPr lang="tr-TR" dirty="0" smtClean="0">
              <a:latin typeface="Bahnschrift SemiCondensed" panose="020B0502040204020203" pitchFamily="34" charset="0"/>
            </a:endParaRPr>
          </a:p>
          <a:p>
            <a:endParaRPr lang="tr-TR" dirty="0"/>
          </a:p>
        </p:txBody>
      </p:sp>
      <p:pic>
        <p:nvPicPr>
          <p:cNvPr id="4" name="Google Shape;27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9349" y="2760122"/>
            <a:ext cx="1011265" cy="105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7;p34" descr="zcash-logo-gold.png"/>
          <p:cNvPicPr preferRelativeResize="0"/>
          <p:nvPr/>
        </p:nvPicPr>
        <p:blipFill rotWithShape="1">
          <a:blip r:embed="rId3">
            <a:alphaModFix/>
          </a:blip>
          <a:srcRect r="53611"/>
          <a:stretch/>
        </p:blipFill>
        <p:spPr>
          <a:xfrm>
            <a:off x="6570532" y="1448653"/>
            <a:ext cx="1111677" cy="149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8;p34" descr="das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378" y="5588293"/>
            <a:ext cx="1177776" cy="122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9;p34" descr="moner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1260" y="5593305"/>
            <a:ext cx="955475" cy="99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0776" y="3251603"/>
            <a:ext cx="1062413" cy="110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05531" y="3661602"/>
            <a:ext cx="1062408" cy="110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9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8160" y="4465550"/>
            <a:ext cx="1031190" cy="10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9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32262" y="1401769"/>
            <a:ext cx="1172604" cy="1223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63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/>
          </a:p>
        </p:txBody>
      </p:sp>
      <p:pic>
        <p:nvPicPr>
          <p:cNvPr id="7170" name="Picture 2" descr="TEŞEKKÜRLER KARTI SERİSİ - 8.2 x 5 CM - TEŞEKKÜRLER KARTI - 100 ADET Fiyatı  ve Özellikleri - GittiGidiy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98680" cy="687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97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262120" y="294005"/>
            <a:ext cx="10515600" cy="1325563"/>
          </a:xfrm>
        </p:spPr>
        <p:txBody>
          <a:bodyPr/>
          <a:lstStyle/>
          <a:p>
            <a:r>
              <a:rPr lang="tr-TR" b="1" dirty="0" smtClean="0">
                <a:latin typeface="Bahnschrift Condensed" panose="020B0502040204020203" pitchFamily="34" charset="0"/>
              </a:rPr>
              <a:t>BLOKZİNCİR VE BITCOIN</a:t>
            </a:r>
            <a:endParaRPr lang="tr-TR" b="1" dirty="0">
              <a:latin typeface="Bahnschrift Condensed" panose="020B0502040204020203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22544" y="5214395"/>
            <a:ext cx="3897324" cy="5905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3600" b="1" dirty="0" smtClean="0">
                <a:latin typeface="Bahnschrift Condensed" panose="020B0502040204020203" pitchFamily="34" charset="0"/>
              </a:rPr>
              <a:t>BLOKZİNCİR ≠ BITCOIN </a:t>
            </a:r>
            <a:endParaRPr lang="tr-TR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032" name="Picture 8" descr="Awesome Bitcoin Gif Animation | Bitcoin, Gif animated images, Bitcoin  transac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727" y="1923171"/>
            <a:ext cx="4686282" cy="290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Blockchain Explained. To understand how blockchain works, let… | by  Rasmus Bøgelund Christiansen | DataDrivenInvesto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3171"/>
            <a:ext cx="5169138" cy="290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71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07000" y="182738"/>
            <a:ext cx="10515600" cy="1325563"/>
          </a:xfrm>
        </p:spPr>
        <p:txBody>
          <a:bodyPr/>
          <a:lstStyle/>
          <a:p>
            <a:r>
              <a:rPr lang="tr-TR" b="1" dirty="0" smtClean="0">
                <a:latin typeface="Bahnschrift Condensed" panose="020B0502040204020203" pitchFamily="34" charset="0"/>
              </a:rPr>
              <a:t>BLOKZİNCİR</a:t>
            </a:r>
            <a:endParaRPr lang="tr-TR" b="1" dirty="0">
              <a:latin typeface="Bahnschrift Condensed" panose="020B0502040204020203" pitchFamily="34" charset="0"/>
            </a:endParaRPr>
          </a:p>
        </p:txBody>
      </p:sp>
      <p:pic>
        <p:nvPicPr>
          <p:cNvPr id="6146" name="Picture 2" descr="Best How Does Blockchain Work GIF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285" y="1554601"/>
            <a:ext cx="3698875" cy="20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ublicaciones Académicas - Tractatus (i)Logicu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5" y="3919726"/>
            <a:ext cx="5859145" cy="21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est Blockchain Training GIFs | Gfyca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86" y="3919726"/>
            <a:ext cx="4614311" cy="259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İçerik Yer Tutucusu 2"/>
          <p:cNvSpPr>
            <a:spLocks noGrp="1"/>
          </p:cNvSpPr>
          <p:nvPr>
            <p:ph idx="1"/>
          </p:nvPr>
        </p:nvSpPr>
        <p:spPr>
          <a:xfrm>
            <a:off x="132144" y="1839108"/>
            <a:ext cx="7379826" cy="1749811"/>
          </a:xfrm>
        </p:spPr>
        <p:txBody>
          <a:bodyPr/>
          <a:lstStyle/>
          <a:p>
            <a:r>
              <a:rPr lang="tr-TR" b="1" dirty="0">
                <a:latin typeface="Bahnschrift Condensed" panose="020B0502040204020203" pitchFamily="34" charset="0"/>
              </a:rPr>
              <a:t>Blok zinciri</a:t>
            </a:r>
            <a:r>
              <a:rPr lang="tr-TR" dirty="0">
                <a:latin typeface="Bahnschrift Condensed" panose="020B0502040204020203" pitchFamily="34" charset="0"/>
              </a:rPr>
              <a:t>, </a:t>
            </a:r>
            <a:r>
              <a:rPr lang="tr-TR" b="1" dirty="0" err="1">
                <a:latin typeface="Bahnschrift Condensed" panose="020B0502040204020203" pitchFamily="34" charset="0"/>
              </a:rPr>
              <a:t>blokzincir</a:t>
            </a:r>
            <a:r>
              <a:rPr lang="tr-TR" dirty="0">
                <a:latin typeface="Bahnschrift Condensed" panose="020B0502040204020203" pitchFamily="34" charset="0"/>
              </a:rPr>
              <a:t> </a:t>
            </a:r>
            <a:r>
              <a:rPr lang="tr-TR" dirty="0" smtClean="0">
                <a:latin typeface="Bahnschrift Condensed" panose="020B0502040204020203" pitchFamily="34" charset="0"/>
              </a:rPr>
              <a:t>(</a:t>
            </a:r>
            <a:r>
              <a:rPr lang="tr-TR" b="1" dirty="0" err="1" smtClean="0">
                <a:latin typeface="Bahnschrift Condensed" panose="020B0502040204020203" pitchFamily="34" charset="0"/>
              </a:rPr>
              <a:t>blockchain</a:t>
            </a:r>
            <a:r>
              <a:rPr lang="tr-TR" b="1" dirty="0" smtClean="0">
                <a:latin typeface="Bahnschrift Condensed" panose="020B0502040204020203" pitchFamily="34" charset="0"/>
              </a:rPr>
              <a:t>)</a:t>
            </a:r>
            <a:r>
              <a:rPr lang="tr-TR" baseline="30000" dirty="0" smtClean="0">
                <a:latin typeface="Bahnschrift Condensed" panose="020B0502040204020203" pitchFamily="34" charset="0"/>
              </a:rPr>
              <a:t> </a:t>
            </a:r>
            <a:r>
              <a:rPr lang="tr-TR" dirty="0" err="1" smtClean="0">
                <a:latin typeface="Bahnschrift Condensed" panose="020B0502040204020203" pitchFamily="34" charset="0"/>
                <a:hlinkClick r:id="rId5" tooltip="Kriptografi"/>
              </a:rPr>
              <a:t>kriptografi</a:t>
            </a:r>
            <a:r>
              <a:rPr lang="tr-TR" dirty="0">
                <a:latin typeface="Bahnschrift Condensed" panose="020B0502040204020203" pitchFamily="34" charset="0"/>
              </a:rPr>
              <a:t> kullanılarak bağlanan ve güvenli hale getirilen, bloklar adı verilen, sürekli büyüyen bir </a:t>
            </a:r>
            <a:r>
              <a:rPr lang="tr-TR" dirty="0">
                <a:latin typeface="Bahnschrift Condensed" panose="020B0502040204020203" pitchFamily="34" charset="0"/>
                <a:hlinkClick r:id="rId6" tooltip="en:Record (computer science)"/>
              </a:rPr>
              <a:t>kayıt</a:t>
            </a:r>
            <a:r>
              <a:rPr lang="tr-TR" dirty="0">
                <a:latin typeface="Bahnschrift Condensed" panose="020B0502040204020203" pitchFamily="34" charset="0"/>
              </a:rPr>
              <a:t> </a:t>
            </a:r>
            <a:r>
              <a:rPr lang="tr-TR" dirty="0" smtClean="0">
                <a:latin typeface="Bahnschrift Condensed" panose="020B0502040204020203" pitchFamily="34" charset="0"/>
              </a:rPr>
              <a:t>listesidir.</a:t>
            </a:r>
            <a:endParaRPr lang="tr-TR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0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1;p28"/>
          <p:cNvSpPr txBox="1">
            <a:spLocks noGrp="1"/>
          </p:cNvSpPr>
          <p:nvPr>
            <p:ph idx="1"/>
          </p:nvPr>
        </p:nvSpPr>
        <p:spPr>
          <a:xfrm>
            <a:off x="152400" y="1825625"/>
            <a:ext cx="67868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Blokzincir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: </a:t>
            </a: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veri bütünlüğünü sağlayan birden çok taraf arasında veri depolama 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yöntemi</a:t>
            </a:r>
            <a:r>
              <a:rPr lang="tr-TR" sz="2400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dir</a:t>
            </a:r>
            <a:r>
              <a:rPr lang="tr-TR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.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Birisi "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block</a:t>
            </a:r>
            <a:r>
              <a:rPr lang="tr-TR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zincir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" </a:t>
            </a: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dediğinde, genellikle şunu kasteder: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●"/>
            </a:pP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Değişmezliği ve şeffaflığı nedeniyle dikkat çeken kripto para birimlerinin arkasındaki teknoloji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Bl</a:t>
            </a:r>
            <a:r>
              <a:rPr lang="tr-TR" sz="2400" dirty="0" err="1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okzincir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'e </a:t>
            </a: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işlenen veriler </a:t>
            </a:r>
            <a:r>
              <a:rPr lang="en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değiştirilemez</a:t>
            </a:r>
            <a:r>
              <a:rPr lang="tr-TR" sz="2400" dirty="0" smtClean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!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●"/>
            </a:pPr>
            <a:r>
              <a:rPr lang="en" sz="2400" dirty="0"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"Dağıtık bir  kayıt defteri (distributed ledger)" veya herkesin bir kopyasını elinde bulundurduğu paylaşılan bir veritabanı</a:t>
            </a:r>
            <a:endParaRPr sz="2400" dirty="0"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600" dirty="0">
              <a:solidFill>
                <a:schemeClr val="dk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Unvan 1"/>
          <p:cNvSpPr txBox="1">
            <a:spLocks/>
          </p:cNvSpPr>
          <p:nvPr/>
        </p:nvSpPr>
        <p:spPr>
          <a:xfrm>
            <a:off x="5207000" y="1827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>
                <a:latin typeface="Bahnschrift Condensed" panose="020B0502040204020203" pitchFamily="34" charset="0"/>
              </a:rPr>
              <a:t>BLOKZİNCİR</a:t>
            </a:r>
            <a:endParaRPr lang="tr-TR" b="1" dirty="0">
              <a:latin typeface="Bahnschrift Condensed" panose="020B0502040204020203" pitchFamily="34" charset="0"/>
            </a:endParaRPr>
          </a:p>
        </p:txBody>
      </p:sp>
      <p:pic>
        <p:nvPicPr>
          <p:cNvPr id="8194" name="Picture 2" descr="Blockchain - Wiki | Gol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60" y="1825625"/>
            <a:ext cx="4836160" cy="167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edger - Veres Product L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4042307"/>
            <a:ext cx="4805045" cy="225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115747" y="1149484"/>
            <a:ext cx="7535119" cy="38623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sz="2900" dirty="0" err="1" smtClean="0">
                <a:latin typeface="Bahnschrift" panose="020B0502040204020203" pitchFamily="34" charset="0"/>
              </a:rPr>
              <a:t>Blokzincir</a:t>
            </a:r>
            <a:r>
              <a:rPr lang="tr-TR" sz="2900" dirty="0" smtClean="0">
                <a:latin typeface="Bahnschrift" panose="020B0502040204020203" pitchFamily="34" charset="0"/>
              </a:rPr>
              <a:t> ilk </a:t>
            </a:r>
            <a:r>
              <a:rPr lang="tr-TR" sz="2900" dirty="0">
                <a:latin typeface="Bahnschrift" panose="020B0502040204020203" pitchFamily="34" charset="0"/>
              </a:rPr>
              <a:t>çalışma </a:t>
            </a:r>
            <a:r>
              <a:rPr lang="tr-TR" sz="2900" dirty="0" smtClean="0">
                <a:latin typeface="Bahnschrift" panose="020B0502040204020203" pitchFamily="34" charset="0"/>
              </a:rPr>
              <a:t>1991: </a:t>
            </a:r>
            <a:r>
              <a:rPr lang="nn-NO" sz="2900" dirty="0">
                <a:latin typeface="Bahnschrift" panose="020B0502040204020203" pitchFamily="34" charset="0"/>
              </a:rPr>
              <a:t> </a:t>
            </a:r>
            <a:r>
              <a:rPr lang="nn-NO" sz="2900" dirty="0">
                <a:latin typeface="Bahnschrift" panose="020B0502040204020203" pitchFamily="34" charset="0"/>
                <a:hlinkClick r:id="rId2" tooltip="Stuart Haber (sayfa mevcut değil)"/>
              </a:rPr>
              <a:t>Stuart Haber</a:t>
            </a:r>
            <a:r>
              <a:rPr lang="nn-NO" sz="2900" dirty="0">
                <a:latin typeface="Bahnschrift" panose="020B0502040204020203" pitchFamily="34" charset="0"/>
              </a:rPr>
              <a:t> ve </a:t>
            </a:r>
            <a:r>
              <a:rPr lang="nn-NO" sz="2900" u="sng" dirty="0">
                <a:latin typeface="Bahnschrift" panose="020B0502040204020203" pitchFamily="34" charset="0"/>
                <a:hlinkClick r:id="rId3" tooltip="W. Scott Stornetta (sayfa mevcut değil)"/>
              </a:rPr>
              <a:t>W. Scott </a:t>
            </a:r>
            <a:r>
              <a:rPr lang="nn-NO" sz="2900" u="sng" dirty="0" smtClean="0">
                <a:latin typeface="Bahnschrift" panose="020B0502040204020203" pitchFamily="34" charset="0"/>
                <a:hlinkClick r:id="rId3" tooltip="W. Scott Stornetta (sayfa mevcut değil)"/>
              </a:rPr>
              <a:t>Stornetta</a:t>
            </a:r>
            <a:endParaRPr lang="tr-TR" sz="2900" u="sng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tr-TR" sz="2900" dirty="0" smtClean="0">
                <a:latin typeface="Bahnschrift" panose="020B0502040204020203" pitchFamily="34" charset="0"/>
              </a:rPr>
              <a:t>1992: </a:t>
            </a:r>
            <a:r>
              <a:rPr lang="tr-TR" sz="2900" dirty="0" err="1" smtClean="0">
                <a:latin typeface="Bahnschrift" panose="020B0502040204020203" pitchFamily="34" charset="0"/>
              </a:rPr>
              <a:t>Merkle</a:t>
            </a:r>
            <a:r>
              <a:rPr lang="tr-TR" sz="2900" dirty="0" smtClean="0">
                <a:latin typeface="Bahnschrift" panose="020B0502040204020203" pitchFamily="34" charset="0"/>
              </a:rPr>
              <a:t> ağaçları tasarıma dahil edildi.</a:t>
            </a:r>
            <a:endParaRPr lang="tr-TR" sz="2900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tr-TR" sz="2900" dirty="0" smtClean="0">
                <a:latin typeface="Bahnschrift" panose="020B0502040204020203" pitchFamily="34" charset="0"/>
              </a:rPr>
              <a:t>İlk </a:t>
            </a:r>
            <a:r>
              <a:rPr lang="tr-TR" sz="2900" dirty="0" err="1" smtClean="0">
                <a:latin typeface="Bahnschrift" panose="020B0502040204020203" pitchFamily="34" charset="0"/>
              </a:rPr>
              <a:t>blokzincir</a:t>
            </a:r>
            <a:r>
              <a:rPr lang="tr-TR" sz="2900" dirty="0" smtClean="0">
                <a:latin typeface="Bahnschrift" panose="020B0502040204020203" pitchFamily="34" charset="0"/>
              </a:rPr>
              <a:t> </a:t>
            </a:r>
            <a:r>
              <a:rPr lang="tr-TR" sz="2900" dirty="0">
                <a:latin typeface="Bahnschrift" panose="020B0502040204020203" pitchFamily="34" charset="0"/>
              </a:rPr>
              <a:t>2008 yılında </a:t>
            </a:r>
            <a:r>
              <a:rPr lang="tr-TR" sz="2900" dirty="0" err="1">
                <a:latin typeface="Bahnschrift" panose="020B0502040204020203" pitchFamily="34" charset="0"/>
                <a:hlinkClick r:id="rId4" tooltip="Satoshi Nakamoto"/>
              </a:rPr>
              <a:t>Satoshi</a:t>
            </a:r>
            <a:r>
              <a:rPr lang="tr-TR" sz="2900" dirty="0">
                <a:latin typeface="Bahnschrift" panose="020B0502040204020203" pitchFamily="34" charset="0"/>
                <a:hlinkClick r:id="rId4" tooltip="Satoshi Nakamoto"/>
              </a:rPr>
              <a:t> </a:t>
            </a:r>
            <a:r>
              <a:rPr lang="tr-TR" sz="2900" dirty="0" err="1">
                <a:latin typeface="Bahnschrift" panose="020B0502040204020203" pitchFamily="34" charset="0"/>
                <a:hlinkClick r:id="rId4" tooltip="Satoshi Nakamoto"/>
              </a:rPr>
              <a:t>Nakamoto</a:t>
            </a:r>
            <a:r>
              <a:rPr lang="tr-TR" sz="2900" dirty="0">
                <a:latin typeface="Bahnschrift" panose="020B0502040204020203" pitchFamily="34" charset="0"/>
              </a:rPr>
              <a:t> olarak bilinen bir kişi (veya bir grup insan) tarafından kavramsallaştırılmıştır</a:t>
            </a:r>
            <a:r>
              <a:rPr lang="tr-TR" sz="2900" dirty="0" smtClean="0">
                <a:latin typeface="Bahnschrift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tr-TR" sz="26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tr-TR" sz="2600" dirty="0" smtClean="0">
                <a:latin typeface="Bahnschrift" panose="020B0502040204020203" pitchFamily="34" charset="0"/>
              </a:rPr>
              <a:t>Ağustos 2014 : </a:t>
            </a:r>
            <a:r>
              <a:rPr lang="tr-TR" sz="2600" dirty="0" err="1" smtClean="0">
                <a:latin typeface="Bahnschrift" panose="020B0502040204020203" pitchFamily="34" charset="0"/>
              </a:rPr>
              <a:t>Blokzincir</a:t>
            </a:r>
            <a:r>
              <a:rPr lang="tr-TR" sz="2600" dirty="0" smtClean="0">
                <a:latin typeface="Bahnschrift" panose="020B0502040204020203" pitchFamily="34" charset="0"/>
              </a:rPr>
              <a:t> dosya boyutu 20GB</a:t>
            </a:r>
          </a:p>
          <a:p>
            <a:pPr marL="0" indent="0">
              <a:buNone/>
            </a:pPr>
            <a:r>
              <a:rPr lang="tr-TR" sz="2600" dirty="0" smtClean="0">
                <a:latin typeface="Bahnschrift" panose="020B0502040204020203" pitchFamily="34" charset="0"/>
              </a:rPr>
              <a:t>Ocak 2015: 30 GB</a:t>
            </a:r>
          </a:p>
          <a:p>
            <a:pPr marL="0" indent="0">
              <a:buNone/>
            </a:pPr>
            <a:r>
              <a:rPr lang="tr-TR" sz="2600" dirty="0" smtClean="0">
                <a:latin typeface="Bahnschrift" panose="020B0502040204020203" pitchFamily="34" charset="0"/>
              </a:rPr>
              <a:t>Ocak 2016: 50 GB</a:t>
            </a:r>
          </a:p>
          <a:p>
            <a:pPr marL="0" indent="0">
              <a:buNone/>
            </a:pPr>
            <a:r>
              <a:rPr lang="tr-TR" sz="2600" dirty="0" smtClean="0">
                <a:latin typeface="Bahnschrift" panose="020B0502040204020203" pitchFamily="34" charset="0"/>
              </a:rPr>
              <a:t>Ocak 2017: 100 GB</a:t>
            </a:r>
          </a:p>
          <a:p>
            <a:pPr marL="0" indent="0">
              <a:buNone/>
            </a:pPr>
            <a:r>
              <a:rPr lang="tr-TR" sz="2600" dirty="0" smtClean="0">
                <a:latin typeface="Bahnschrift" panose="020B0502040204020203" pitchFamily="34" charset="0"/>
              </a:rPr>
              <a:t>Şuanda : 324 GB</a:t>
            </a:r>
            <a:endParaRPr lang="tr-TR" sz="2600" dirty="0" smtClean="0">
              <a:latin typeface="Bahnschrift" panose="020B0502040204020203" pitchFamily="34" charset="0"/>
            </a:endParaRPr>
          </a:p>
          <a:p>
            <a:endParaRPr lang="tr-TR" dirty="0"/>
          </a:p>
        </p:txBody>
      </p:sp>
      <p:sp>
        <p:nvSpPr>
          <p:cNvPr id="6" name="Unvan 1"/>
          <p:cNvSpPr txBox="1">
            <a:spLocks/>
          </p:cNvSpPr>
          <p:nvPr/>
        </p:nvSpPr>
        <p:spPr>
          <a:xfrm>
            <a:off x="5207000" y="1827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>
                <a:latin typeface="Bahnschrift Condensed" panose="020B0502040204020203" pitchFamily="34" charset="0"/>
              </a:rPr>
              <a:t>BLOKZİNCİR</a:t>
            </a:r>
            <a:endParaRPr lang="tr-TR" b="1" dirty="0">
              <a:latin typeface="Bahnschrift Condensed" panose="020B0502040204020203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432" y="3560443"/>
            <a:ext cx="4255357" cy="2369218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4972247" y="6082756"/>
            <a:ext cx="4658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https://www.blockchain.com/charts/blocks-size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667" y="3560442"/>
            <a:ext cx="4483403" cy="2369218"/>
          </a:xfrm>
          <a:prstGeom prst="rect">
            <a:avLst/>
          </a:prstGeom>
        </p:spPr>
      </p:pic>
      <p:pic>
        <p:nvPicPr>
          <p:cNvPr id="2050" name="Picture 2" descr="Introduction to Merkle Tree or Binary Merkle Tree in Blockcha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124" y="1253658"/>
            <a:ext cx="4025487" cy="16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55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b="1" dirty="0" err="1" smtClean="0">
                <a:latin typeface="Proxima Nova"/>
                <a:ea typeface="Proxima Nova"/>
                <a:cs typeface="Proxima Nova"/>
                <a:sym typeface="Proxima Nova"/>
              </a:rPr>
              <a:t>Blokzincir'in</a:t>
            </a:r>
            <a:r>
              <a:rPr lang="tr-TR" b="1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b="1" dirty="0">
                <a:latin typeface="Proxima Nova"/>
                <a:ea typeface="Proxima Nova"/>
                <a:cs typeface="Proxima Nova"/>
                <a:sym typeface="Proxima Nova"/>
              </a:rPr>
              <a:t>Temel </a:t>
            </a:r>
            <a:r>
              <a:rPr lang="tr-TR" b="1" dirty="0" smtClean="0">
                <a:latin typeface="Proxima Nova"/>
                <a:ea typeface="Proxima Nova"/>
                <a:cs typeface="Proxima Nova"/>
                <a:sym typeface="Proxima Nova"/>
              </a:rPr>
              <a:t>Özellikleri</a:t>
            </a:r>
            <a:endParaRPr lang="tr-TR" dirty="0"/>
          </a:p>
        </p:txBody>
      </p:sp>
      <p:sp>
        <p:nvSpPr>
          <p:cNvPr id="4" name="Google Shape;213;p29"/>
          <p:cNvSpPr txBox="1"/>
          <p:nvPr/>
        </p:nvSpPr>
        <p:spPr>
          <a:xfrm>
            <a:off x="945266" y="1726101"/>
            <a:ext cx="8461094" cy="619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 b="1" dirty="0" smtClean="0">
                <a:latin typeface="Proxima Nova"/>
                <a:ea typeface="Proxima Nova"/>
                <a:cs typeface="Proxima Nova"/>
                <a:sym typeface="Proxima Nova"/>
              </a:rPr>
              <a:t>Merkezi</a:t>
            </a:r>
            <a:r>
              <a:rPr lang="tr-TR" b="1" dirty="0" smtClean="0">
                <a:latin typeface="Proxima Nova"/>
                <a:ea typeface="Proxima Nova"/>
                <a:cs typeface="Proxima Nova"/>
                <a:sym typeface="Proxima Nova"/>
              </a:rPr>
              <a:t>siz </a:t>
            </a:r>
            <a:r>
              <a:rPr lang="en" sz="1800" b="1" dirty="0" smtClean="0">
                <a:latin typeface="Proxima Nova"/>
                <a:ea typeface="Proxima Nova"/>
                <a:cs typeface="Proxima Nova"/>
                <a:sym typeface="Proxima Nova"/>
              </a:rPr>
              <a:t>(Decentralized</a:t>
            </a:r>
            <a:r>
              <a:rPr lang="en" sz="1800" b="1" dirty="0">
                <a:latin typeface="Proxima Nova"/>
                <a:ea typeface="Proxima Nova"/>
                <a:cs typeface="Proxima Nova"/>
                <a:sym typeface="Proxima Nova"/>
              </a:rPr>
              <a:t>): </a:t>
            </a:r>
            <a:r>
              <a:rPr lang="en" sz="1800" dirty="0">
                <a:latin typeface="Proxima Nova"/>
                <a:ea typeface="Proxima Nova"/>
                <a:cs typeface="Proxima Nova"/>
                <a:sym typeface="Proxima Nova"/>
              </a:rPr>
              <a:t>merkezi otorite yok, merkezi başarısızlık noktası </a:t>
            </a:r>
            <a:r>
              <a:rPr lang="en" sz="1800" dirty="0" smtClean="0">
                <a:latin typeface="Proxima Nova"/>
                <a:ea typeface="Proxima Nova"/>
                <a:cs typeface="Proxima Nova"/>
                <a:sym typeface="Proxima Nova"/>
              </a:rPr>
              <a:t>yok</a:t>
            </a:r>
            <a:r>
              <a:rPr lang="tr-TR" sz="1800" dirty="0" smtClean="0">
                <a:latin typeface="Proxima Nova"/>
                <a:ea typeface="Proxima Nova"/>
                <a:cs typeface="Proxima Nova"/>
                <a:sym typeface="Proxima Nova"/>
              </a:rPr>
              <a:t>. Dağıtık </a:t>
            </a:r>
            <a:r>
              <a:rPr lang="tr-TR" sz="1800" dirty="0" err="1" smtClean="0">
                <a:latin typeface="Proxima Nova"/>
                <a:ea typeface="Proxima Nova"/>
                <a:cs typeface="Proxima Nova"/>
                <a:sym typeface="Proxima Nova"/>
              </a:rPr>
              <a:t>veritabanı</a:t>
            </a:r>
            <a:r>
              <a:rPr lang="tr-TR" sz="18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74" name="Picture 2" descr="Decentralized - Free business and finance ic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366" y="1320791"/>
            <a:ext cx="1238493" cy="123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ey Difference Between Blockchain and Distributed Ledger - CryptoTren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40" y="2846007"/>
            <a:ext cx="1662317" cy="134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the GASTROS consensus meeting? – GASTR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68" y="3685621"/>
            <a:ext cx="1845452" cy="13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945266" y="4194105"/>
            <a:ext cx="6096000" cy="3838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lnSpc>
                <a:spcPct val="115000"/>
              </a:lnSpc>
              <a:buSzPts val="1800"/>
              <a:buFont typeface="Proxima Nova"/>
              <a:buChar char="●"/>
            </a:pPr>
            <a:r>
              <a:rPr lang="tr-TR" b="1" dirty="0" smtClean="0">
                <a:latin typeface="Proxima Nova"/>
                <a:ea typeface="Proxima Nova"/>
                <a:cs typeface="Proxima Nova"/>
                <a:sym typeface="Proxima Nova"/>
              </a:rPr>
              <a:t>Konsensüs</a:t>
            </a:r>
            <a:r>
              <a:rPr lang="tr-TR" b="1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Proof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Stake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Proof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Work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, vb</a:t>
            </a:r>
            <a:r>
              <a:rPr lang="tr-TR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tr-TR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838200" y="2905011"/>
            <a:ext cx="8305800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15000"/>
              </a:lnSpc>
              <a:buSzPts val="1800"/>
              <a:buFont typeface="Proxima Nova"/>
              <a:buChar char="●"/>
            </a:pPr>
            <a:r>
              <a:rPr lang="tr-TR" b="1" dirty="0">
                <a:latin typeface="Proxima Nova"/>
                <a:ea typeface="Proxima Nova"/>
                <a:cs typeface="Proxima Nova"/>
                <a:sym typeface="Proxima Nova"/>
              </a:rPr>
              <a:t>Dağıtık defter (Distributed </a:t>
            </a:r>
            <a:r>
              <a:rPr lang="tr-TR" b="1" dirty="0" err="1">
                <a:latin typeface="Proxima Nova"/>
                <a:ea typeface="Proxima Nova"/>
                <a:cs typeface="Proxima Nova"/>
                <a:sym typeface="Proxima Nova"/>
              </a:rPr>
              <a:t>ledger</a:t>
            </a:r>
            <a:r>
              <a:rPr lang="tr-TR" b="1" dirty="0">
                <a:latin typeface="Proxima Nova"/>
                <a:ea typeface="Proxima Nova"/>
                <a:cs typeface="Proxima Nova"/>
                <a:sym typeface="Proxima Nova"/>
              </a:rPr>
              <a:t>):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defterdeki herkesin bir kopyaya sahip olduğu paylaşılan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veritabanı</a:t>
            </a:r>
            <a:endParaRPr lang="tr-TR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945266" y="5629375"/>
            <a:ext cx="7195595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15000"/>
              </a:lnSpc>
              <a:buSzPts val="1800"/>
              <a:buFont typeface="Proxima Nova"/>
              <a:buChar char="●"/>
            </a:pPr>
            <a:r>
              <a:rPr lang="tr-TR" b="1" dirty="0">
                <a:latin typeface="Proxima Nova"/>
                <a:ea typeface="Proxima Nova"/>
                <a:cs typeface="Proxima Nova"/>
                <a:sym typeface="Proxima Nova"/>
              </a:rPr>
              <a:t>Değişmez (</a:t>
            </a:r>
            <a:r>
              <a:rPr lang="tr-TR" b="1" dirty="0" err="1">
                <a:latin typeface="Proxima Nova"/>
                <a:ea typeface="Proxima Nova"/>
                <a:cs typeface="Proxima Nova"/>
                <a:sym typeface="Proxima Nova"/>
              </a:rPr>
              <a:t>Immutable</a:t>
            </a:r>
            <a:r>
              <a:rPr lang="tr-TR" b="1" dirty="0">
                <a:latin typeface="Proxima Nova"/>
                <a:ea typeface="Proxima Nova"/>
                <a:cs typeface="Proxima Nova"/>
                <a:sym typeface="Proxima Nova"/>
              </a:rPr>
              <a:t>):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Kriptografik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dirty="0" err="1">
                <a:latin typeface="Proxima Nova"/>
                <a:ea typeface="Proxima Nova"/>
                <a:cs typeface="Proxima Nova"/>
                <a:sym typeface="Proxima Nova"/>
              </a:rPr>
              <a:t>hash</a:t>
            </a:r>
            <a:r>
              <a:rPr lang="tr-TR" dirty="0">
                <a:latin typeface="Proxima Nova"/>
                <a:ea typeface="Proxima Nova"/>
                <a:cs typeface="Proxima Nova"/>
                <a:sym typeface="Proxima Nova"/>
              </a:rPr>
              <a:t> işlevleriyle güvence altına alınır. </a:t>
            </a:r>
            <a:r>
              <a:rPr lang="tr-TR" dirty="0">
                <a:highlight>
                  <a:schemeClr val="accent2"/>
                </a:highlight>
                <a:latin typeface="Proxima Nova"/>
                <a:ea typeface="Proxima Nova"/>
                <a:cs typeface="Proxima Nova"/>
                <a:sym typeface="Proxima Nova"/>
              </a:rPr>
              <a:t>Blok zincirine işlenen veriler değiştirilemez.</a:t>
            </a:r>
            <a:endParaRPr lang="tr-TR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087405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latin typeface="Bahnschrift Condensed" panose="020B0502040204020203" pitchFamily="34" charset="0"/>
              </a:rPr>
              <a:t>MERKEZİSİZ (DECENTRALIZED)</a:t>
            </a:r>
            <a:endParaRPr lang="tr-TR" b="1" dirty="0">
              <a:latin typeface="Bahnschrift Condensed" panose="020B0502040204020203" pitchFamily="34" charset="0"/>
            </a:endParaRPr>
          </a:p>
        </p:txBody>
      </p:sp>
      <p:sp>
        <p:nvSpPr>
          <p:cNvPr id="4" name="Google Shape;247;p33"/>
          <p:cNvSpPr txBox="1"/>
          <p:nvPr/>
        </p:nvSpPr>
        <p:spPr>
          <a:xfrm>
            <a:off x="252972" y="2021061"/>
            <a:ext cx="7397893" cy="405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520700" lvl="1" indent="-203200">
              <a:lnSpc>
                <a:spcPct val="115000"/>
              </a:lnSpc>
              <a:buSzPts val="1800"/>
              <a:buFont typeface="Proxima Nova"/>
              <a:buChar char="○"/>
            </a:pPr>
            <a:r>
              <a:rPr lang="tr-TR" sz="1800" dirty="0" smtClean="0">
                <a:latin typeface="Proxima Nova"/>
                <a:ea typeface="Proxima Nova"/>
                <a:cs typeface="Proxima Nova"/>
                <a:sym typeface="Proxima Nova"/>
              </a:rPr>
              <a:t>Veri </a:t>
            </a:r>
            <a:r>
              <a:rPr lang="tr-TR" sz="1800" dirty="0">
                <a:latin typeface="Proxima Nova"/>
                <a:ea typeface="Proxima Nova"/>
                <a:cs typeface="Proxima Nova"/>
                <a:sym typeface="Proxima Nova"/>
              </a:rPr>
              <a:t>depolama, doğrulama, sistemin durumuyla ilgili kararların herkese devredilmesini ve dağıtılmasını içerir</a:t>
            </a:r>
            <a:r>
              <a:rPr lang="tr-TR" sz="18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520700" marR="0" lvl="1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 dirty="0" smtClean="0">
                <a:latin typeface="Proxima Nova"/>
                <a:ea typeface="Proxima Nova"/>
                <a:cs typeface="Proxima Nova"/>
                <a:sym typeface="Proxima Nova"/>
              </a:rPr>
              <a:t>Nasıl</a:t>
            </a:r>
            <a:r>
              <a:rPr lang="en" sz="1800" dirty="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685800" marR="0" lvl="2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■"/>
            </a:pPr>
            <a:r>
              <a:rPr lang="en" sz="1800" dirty="0">
                <a:latin typeface="Proxima Nova"/>
                <a:ea typeface="Proxima Nova"/>
                <a:cs typeface="Proxima Nova"/>
                <a:sym typeface="Proxima Nova"/>
              </a:rPr>
              <a:t>Consensus </a:t>
            </a:r>
            <a:r>
              <a:rPr lang="en" sz="1800" dirty="0" smtClean="0">
                <a:latin typeface="Proxima Nova"/>
                <a:ea typeface="Proxima Nova"/>
                <a:cs typeface="Proxima Nova"/>
                <a:sym typeface="Proxima Nova"/>
              </a:rPr>
              <a:t>Mekanizması</a:t>
            </a:r>
            <a:r>
              <a:rPr lang="tr-TR" sz="1800" dirty="0" smtClean="0">
                <a:latin typeface="Proxima Nova"/>
                <a:ea typeface="Proxima Nova"/>
                <a:cs typeface="Proxima Nova"/>
                <a:sym typeface="Proxima Nova"/>
              </a:rPr>
              <a:t> (Topluluk temelli)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685800" marR="0" lvl="2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■"/>
            </a:pPr>
            <a:r>
              <a:rPr lang="en" sz="1800" dirty="0">
                <a:latin typeface="Proxima Nova"/>
                <a:ea typeface="Proxima Nova"/>
                <a:cs typeface="Proxima Nova"/>
                <a:sym typeface="Proxima Nova"/>
              </a:rPr>
              <a:t>Dağıtık kayıt cüzdanı 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685800" marR="0" lvl="2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■"/>
            </a:pPr>
            <a:r>
              <a:rPr lang="en" sz="1800" dirty="0" smtClean="0">
                <a:latin typeface="Proxima Nova"/>
                <a:ea typeface="Proxima Nova"/>
                <a:cs typeface="Proxima Nova"/>
                <a:sym typeface="Proxima Nova"/>
              </a:rPr>
              <a:t>Değiştirilemez</a:t>
            </a:r>
            <a:endParaRPr lang="tr-TR" sz="1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685800" lvl="2" indent="-203200">
              <a:lnSpc>
                <a:spcPct val="115000"/>
              </a:lnSpc>
              <a:buSzPts val="1800"/>
              <a:buFont typeface="Proxima Nova"/>
              <a:buChar char="■"/>
            </a:pPr>
            <a:r>
              <a:rPr lang="tr-TR" sz="1800" dirty="0" smtClean="0">
                <a:latin typeface="Proxima Nova"/>
                <a:ea typeface="Proxima Nova"/>
                <a:cs typeface="Proxima Nova"/>
                <a:sym typeface="Proxima Nova"/>
              </a:rPr>
              <a:t>Eşler arası ağ (Eşitlik)</a:t>
            </a:r>
            <a:r>
              <a:rPr lang="tr-TR" sz="18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tr-TR" sz="1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685800" lvl="2" indent="-203200">
              <a:lnSpc>
                <a:spcPct val="115000"/>
              </a:lnSpc>
              <a:buSzPts val="1800"/>
              <a:buFont typeface="Proxima Nova"/>
              <a:buChar char="■"/>
            </a:pPr>
            <a:r>
              <a:rPr lang="tr-TR" sz="1800" dirty="0" smtClean="0">
                <a:latin typeface="Proxima Nova"/>
                <a:ea typeface="Proxima Nova"/>
                <a:cs typeface="Proxima Nova"/>
                <a:sym typeface="Proxima Nova"/>
              </a:rPr>
              <a:t>Sade </a:t>
            </a:r>
            <a:r>
              <a:rPr lang="tr-TR" sz="1800" dirty="0">
                <a:latin typeface="Proxima Nova"/>
                <a:ea typeface="Proxima Nova"/>
                <a:cs typeface="Proxima Nova"/>
                <a:sym typeface="Proxima Nova"/>
              </a:rPr>
              <a:t>bir demokrasi</a:t>
            </a:r>
          </a:p>
          <a:p>
            <a:pPr marL="685800" marR="0" lvl="2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■"/>
            </a:pPr>
            <a:endParaRPr lang="tr-TR" sz="1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685800" marR="0" lvl="2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■"/>
            </a:pP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98" name="Picture 2" descr="Why Blockchain Is The Future | 10,000 Feet U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98" y="1690688"/>
            <a:ext cx="4507535" cy="219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7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1305</Words>
  <Application>Microsoft Office PowerPoint</Application>
  <PresentationFormat>Geniş ekran</PresentationFormat>
  <Paragraphs>185</Paragraphs>
  <Slides>38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7" baseType="lpstr">
      <vt:lpstr>Arial</vt:lpstr>
      <vt:lpstr>Bahnschrift</vt:lpstr>
      <vt:lpstr>Bahnschrift Condensed</vt:lpstr>
      <vt:lpstr>Bahnschrift SemiCondensed</vt:lpstr>
      <vt:lpstr>Calibri</vt:lpstr>
      <vt:lpstr>Calibri Light</vt:lpstr>
      <vt:lpstr>Montserrat</vt:lpstr>
      <vt:lpstr>Proxima Nova</vt:lpstr>
      <vt:lpstr>Office Teması</vt:lpstr>
      <vt:lpstr>Blokzincir Teknolojisi ve Kripto Varlıklar</vt:lpstr>
      <vt:lpstr>ÖNEMLİ NOT!</vt:lpstr>
      <vt:lpstr>TANIMLAR</vt:lpstr>
      <vt:lpstr>BLOKZİNCİR VE BITCOIN</vt:lpstr>
      <vt:lpstr>BLOKZİNCİR</vt:lpstr>
      <vt:lpstr>PowerPoint Sunusu</vt:lpstr>
      <vt:lpstr>PowerPoint Sunusu</vt:lpstr>
      <vt:lpstr>Blokzincir'in Temel Özellikleri</vt:lpstr>
      <vt:lpstr>MERKEZİSİZ (DECENTRALIZED)</vt:lpstr>
      <vt:lpstr>KAYIT TUTMA</vt:lpstr>
      <vt:lpstr>Konsensus (Fikir birliği)</vt:lpstr>
      <vt:lpstr>Proof-of-Work (İş kanıtı)</vt:lpstr>
      <vt:lpstr>Proof-of-Work (İş kanıtı)</vt:lpstr>
      <vt:lpstr>PowerPoint Sunusu</vt:lpstr>
      <vt:lpstr>MAHREMIYET (Privacy)</vt:lpstr>
      <vt:lpstr>Mahremiyet</vt:lpstr>
      <vt:lpstr>CYPHERPUNKS</vt:lpstr>
      <vt:lpstr>CYPHERPUNKS</vt:lpstr>
      <vt:lpstr>KRİPTO PARA BİRİMİNDE  ERKEN DENEYİMLER</vt:lpstr>
      <vt:lpstr>PowerPoint Sunusu</vt:lpstr>
      <vt:lpstr>PowerPoint Sunusu</vt:lpstr>
      <vt:lpstr>SATOSHI NAKAMOTO</vt:lpstr>
      <vt:lpstr>BITCOIN: İLK KRİPTO PARA BİRİMİ</vt:lpstr>
      <vt:lpstr>BITCOIN DEĞER KAZANIMI</vt:lpstr>
      <vt:lpstr>BITCOIN DEĞER KAZANIYOR</vt:lpstr>
      <vt:lpstr>PowerPoint Sunusu</vt:lpstr>
      <vt:lpstr>BITCOIN HIRSIZLIĞI</vt:lpstr>
      <vt:lpstr>Bitcoin Uyuşturucu Skandalı</vt:lpstr>
      <vt:lpstr>BITCOIN BALONU</vt:lpstr>
      <vt:lpstr>… VE PATLAMA </vt:lpstr>
      <vt:lpstr>BITCOIN ÖLÇEKLENME MÜCADELELERİ</vt:lpstr>
      <vt:lpstr>ETHEREUM</vt:lpstr>
      <vt:lpstr>PowerPoint Sunusu</vt:lpstr>
      <vt:lpstr>BANKALAR &amp; BLOCKCHAIN</vt:lpstr>
      <vt:lpstr>PowerPoint Sunusu</vt:lpstr>
      <vt:lpstr>ICO’lar</vt:lpstr>
      <vt:lpstr>ALTCOIN PATLAMASI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Blokzincir Teknolojisi ve Kripto Varlıklar</dc:title>
  <dc:creator>nuray Yıldırım</dc:creator>
  <cp:lastModifiedBy>nuray Yıldırım</cp:lastModifiedBy>
  <cp:revision>33</cp:revision>
  <dcterms:created xsi:type="dcterms:W3CDTF">2022-03-11T19:13:18Z</dcterms:created>
  <dcterms:modified xsi:type="dcterms:W3CDTF">2022-03-12T10:06:33Z</dcterms:modified>
</cp:coreProperties>
</file>